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6"/>
  </p:notes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Arimo Bold" charset="1" panose="020B0704020202020204"/>
      <p:regular r:id="rId19"/>
    </p:embeddedFont>
    <p:embeddedFont>
      <p:font typeface="Inter" charset="1" panose="020B0502030000000004"/>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notesMasters/notesMaster1.xml" Type="http://schemas.openxmlformats.org/officeDocument/2006/relationships/notesMaster"/><Relationship Id="rId17" Target="theme/theme2.xml" Type="http://schemas.openxmlformats.org/officeDocument/2006/relationships/theme"/><Relationship Id="rId18" Target="notesSlides/notesSlide1.xml" Type="http://schemas.openxmlformats.org/officeDocument/2006/relationships/note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notesSlides/notesSlide2.xml" Type="http://schemas.openxmlformats.org/officeDocument/2006/relationships/notesSlide"/><Relationship Id="rId22" Target="notesSlides/notesSlide3.xml" Type="http://schemas.openxmlformats.org/officeDocument/2006/relationships/notesSlide"/><Relationship Id="rId23" Target="notesSlides/notesSlide4.xml" Type="http://schemas.openxmlformats.org/officeDocument/2006/relationships/notesSlide"/><Relationship Id="rId24" Target="notesSlides/notesSlide5.xml" Type="http://schemas.openxmlformats.org/officeDocument/2006/relationships/notesSlide"/><Relationship Id="rId25" Target="notesSlides/notesSlide6.xml" Type="http://schemas.openxmlformats.org/officeDocument/2006/relationships/notesSlide"/><Relationship Id="rId26" Target="notesSlides/notesSlide7.xml" Type="http://schemas.openxmlformats.org/officeDocument/2006/relationships/notesSlide"/><Relationship Id="rId27" Target="notesSlides/notesSlide8.xml" Type="http://schemas.openxmlformats.org/officeDocument/2006/relationships/notesSlide"/><Relationship Id="rId28" Target="notesSlides/notesSlide9.xml" Type="http://schemas.openxmlformats.org/officeDocument/2006/relationships/notesSlide"/><Relationship Id="rId29" Target="notesSlides/notesSlide10.xml" Type="http://schemas.openxmlformats.org/officeDocument/2006/relationships/note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23.png" Type="http://schemas.openxmlformats.org/officeDocument/2006/relationships/image"/><Relationship Id="rId4" Target="../media/image2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4.png" Type="http://schemas.openxmlformats.org/officeDocument/2006/relationships/image"/><Relationship Id="rId4"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 Id="rId8" Target="../media/image16.png" Type="http://schemas.openxmlformats.org/officeDocument/2006/relationships/image"/><Relationship Id="rId9"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AF2E9"/>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DFAF7"/>
            </a:solidFill>
          </p:spPr>
        </p:sp>
      </p:grpSp>
      <p:sp>
        <p:nvSpPr>
          <p:cNvPr name="Freeform 6" id="6"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7" id="7"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Freeform 8" id="8" descr="preencoded.png"/>
          <p:cNvSpPr/>
          <p:nvPr/>
        </p:nvSpPr>
        <p:spPr>
          <a:xfrm flipH="false" flipV="false" rot="0">
            <a:off x="11778854" y="3092649"/>
            <a:ext cx="6160145" cy="4101704"/>
          </a:xfrm>
          <a:custGeom>
            <a:avLst/>
            <a:gdLst/>
            <a:ahLst/>
            <a:cxnLst/>
            <a:rect r="r" b="b" t="t" l="l"/>
            <a:pathLst>
              <a:path h="4101704" w="6160145">
                <a:moveTo>
                  <a:pt x="0" y="0"/>
                </a:moveTo>
                <a:lnTo>
                  <a:pt x="6160145" y="0"/>
                </a:lnTo>
                <a:lnTo>
                  <a:pt x="6160145" y="4101703"/>
                </a:lnTo>
                <a:lnTo>
                  <a:pt x="0" y="4101703"/>
                </a:lnTo>
                <a:lnTo>
                  <a:pt x="0" y="0"/>
                </a:lnTo>
                <a:close/>
              </a:path>
            </a:pathLst>
          </a:custGeom>
          <a:blipFill>
            <a:blip r:embed="rId5"/>
            <a:stretch>
              <a:fillRect l="0" t="0" r="0" b="0"/>
            </a:stretch>
          </a:blipFill>
        </p:spPr>
      </p:sp>
      <p:sp>
        <p:nvSpPr>
          <p:cNvPr name="TextBox 9" id="9"/>
          <p:cNvSpPr txBox="true"/>
          <p:nvPr/>
        </p:nvSpPr>
        <p:spPr>
          <a:xfrm rot="0">
            <a:off x="976907" y="701427"/>
            <a:ext cx="9476185" cy="5363170"/>
          </a:xfrm>
          <a:prstGeom prst="rect">
            <a:avLst/>
          </a:prstGeom>
        </p:spPr>
        <p:txBody>
          <a:bodyPr anchor="t" rtlCol="false" tIns="0" lIns="0" bIns="0" rIns="0">
            <a:spAutoFit/>
          </a:bodyPr>
          <a:lstStyle/>
          <a:p>
            <a:pPr algn="l">
              <a:lnSpc>
                <a:spcPts val="10374"/>
              </a:lnSpc>
            </a:pPr>
            <a:r>
              <a:rPr lang="en-US" b="true" sz="8312" spc="-166">
                <a:solidFill>
                  <a:srgbClr val="F95F88"/>
                </a:solidFill>
                <a:latin typeface="Arimo Bold"/>
                <a:ea typeface="Arimo Bold"/>
                <a:cs typeface="Arimo Bold"/>
                <a:sym typeface="Arimo Bold"/>
              </a:rPr>
              <a:t>Airbnb's Accommodation Recommendation System</a:t>
            </a:r>
          </a:p>
        </p:txBody>
      </p:sp>
      <p:sp>
        <p:nvSpPr>
          <p:cNvPr name="TextBox 10" id="10"/>
          <p:cNvSpPr txBox="true"/>
          <p:nvPr/>
        </p:nvSpPr>
        <p:spPr>
          <a:xfrm rot="0">
            <a:off x="976907" y="6397526"/>
            <a:ext cx="9476185" cy="2318891"/>
          </a:xfrm>
          <a:prstGeom prst="rect">
            <a:avLst/>
          </a:prstGeom>
        </p:spPr>
        <p:txBody>
          <a:bodyPr anchor="t" rtlCol="false" tIns="0" lIns="0" bIns="0" rIns="0">
            <a:spAutoFit/>
          </a:bodyPr>
          <a:lstStyle/>
          <a:p>
            <a:pPr algn="l">
              <a:lnSpc>
                <a:spcPts val="3500"/>
              </a:lnSpc>
            </a:pPr>
            <a:r>
              <a:rPr lang="en-US" sz="2187" spc="-43">
                <a:solidFill>
                  <a:srgbClr val="272525"/>
                </a:solidFill>
                <a:latin typeface="Inter"/>
                <a:ea typeface="Inter"/>
                <a:cs typeface="Inter"/>
                <a:sym typeface="Inter"/>
              </a:rPr>
              <a:t>Airbnb, the leading platform for vacation rentals and unique accommodations, has developed an advanced recommendation system to help guests find the perfect place to stay. This presentation will explore the different types of recommendation systems and how Airbnb leverages them to provide personalized and relevant recommendations.</a:t>
            </a:r>
          </a:p>
        </p:txBody>
      </p:sp>
      <p:sp>
        <p:nvSpPr>
          <p:cNvPr name="TextBox 11" id="11"/>
          <p:cNvSpPr txBox="true"/>
          <p:nvPr/>
        </p:nvSpPr>
        <p:spPr>
          <a:xfrm rot="0">
            <a:off x="1562844" y="8954244"/>
            <a:ext cx="7658100" cy="477838"/>
          </a:xfrm>
          <a:prstGeom prst="rect">
            <a:avLst/>
          </a:prstGeom>
        </p:spPr>
        <p:txBody>
          <a:bodyPr anchor="t" rtlCol="false" tIns="0" lIns="0" bIns="0" rIns="0">
            <a:spAutoFit/>
          </a:bodyPr>
          <a:lstStyle/>
          <a:p>
            <a:pPr algn="l">
              <a:lnSpc>
                <a:spcPts val="3812"/>
              </a:lnSpc>
            </a:pPr>
            <a:r>
              <a:rPr lang="en-US" b="true" sz="2687" spc="-43">
                <a:solidFill>
                  <a:srgbClr val="272525"/>
                </a:solidFill>
                <a:latin typeface="Arimo Bold"/>
                <a:ea typeface="Arimo Bold"/>
                <a:cs typeface="Arimo Bold"/>
                <a:sym typeface="Arimo Bold"/>
              </a:rPr>
              <a:t>R</a:t>
            </a:r>
            <a:r>
              <a:rPr lang="en-US" b="true" sz="2687" spc="-43">
                <a:solidFill>
                  <a:srgbClr val="272525"/>
                </a:solidFill>
                <a:latin typeface="Arimo Bold"/>
                <a:ea typeface="Arimo Bold"/>
                <a:cs typeface="Arimo Bold"/>
                <a:sym typeface="Arimo Bold"/>
              </a:rPr>
              <a:t>ohan krishna surapaneni  | AP22110010248</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AF2E9"/>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DFAF7"/>
            </a:solidFill>
          </p:spPr>
        </p:sp>
      </p:grpSp>
      <p:sp>
        <p:nvSpPr>
          <p:cNvPr name="Freeform 6" id="6" descr="preencoded.png"/>
          <p:cNvSpPr/>
          <p:nvPr/>
        </p:nvSpPr>
        <p:spPr>
          <a:xfrm flipH="false" flipV="false" rot="0">
            <a:off x="0" y="0"/>
            <a:ext cx="18288000" cy="3302496"/>
          </a:xfrm>
          <a:custGeom>
            <a:avLst/>
            <a:gdLst/>
            <a:ahLst/>
            <a:cxnLst/>
            <a:rect r="r" b="b" t="t" l="l"/>
            <a:pathLst>
              <a:path h="3302496" w="18288000">
                <a:moveTo>
                  <a:pt x="0" y="0"/>
                </a:moveTo>
                <a:lnTo>
                  <a:pt x="18288000" y="0"/>
                </a:lnTo>
                <a:lnTo>
                  <a:pt x="18288000" y="3302496"/>
                </a:lnTo>
                <a:lnTo>
                  <a:pt x="0" y="3302496"/>
                </a:lnTo>
                <a:lnTo>
                  <a:pt x="0" y="0"/>
                </a:lnTo>
                <a:close/>
              </a:path>
            </a:pathLst>
          </a:custGeom>
          <a:blipFill>
            <a:blip r:embed="rId3"/>
            <a:stretch>
              <a:fillRect l="0" t="-40" r="0" b="-40"/>
            </a:stretch>
          </a:blipFill>
        </p:spPr>
      </p:sp>
      <p:sp>
        <p:nvSpPr>
          <p:cNvPr name="Freeform 7" id="7" descr="preencoded.png"/>
          <p:cNvSpPr/>
          <p:nvPr/>
        </p:nvSpPr>
        <p:spPr>
          <a:xfrm flipH="false" flipV="false" rot="0">
            <a:off x="7409706" y="330250"/>
            <a:ext cx="3468589" cy="2641998"/>
          </a:xfrm>
          <a:custGeom>
            <a:avLst/>
            <a:gdLst/>
            <a:ahLst/>
            <a:cxnLst/>
            <a:rect r="r" b="b" t="t" l="l"/>
            <a:pathLst>
              <a:path h="2641998" w="3468589">
                <a:moveTo>
                  <a:pt x="0" y="0"/>
                </a:moveTo>
                <a:lnTo>
                  <a:pt x="3468589" y="0"/>
                </a:lnTo>
                <a:lnTo>
                  <a:pt x="3468589" y="2641998"/>
                </a:lnTo>
                <a:lnTo>
                  <a:pt x="0" y="2641998"/>
                </a:lnTo>
                <a:lnTo>
                  <a:pt x="0" y="0"/>
                </a:lnTo>
                <a:close/>
              </a:path>
            </a:pathLst>
          </a:custGeom>
          <a:blipFill>
            <a:blip r:embed="rId4"/>
            <a:stretch>
              <a:fillRect l="-46" t="0" r="-46" b="0"/>
            </a:stretch>
          </a:blipFill>
        </p:spPr>
      </p:sp>
      <p:sp>
        <p:nvSpPr>
          <p:cNvPr name="TextBox 8" id="8"/>
          <p:cNvSpPr txBox="true"/>
          <p:nvPr/>
        </p:nvSpPr>
        <p:spPr>
          <a:xfrm rot="0">
            <a:off x="924669" y="3986807"/>
            <a:ext cx="9529804" cy="914400"/>
          </a:xfrm>
          <a:prstGeom prst="rect">
            <a:avLst/>
          </a:prstGeom>
        </p:spPr>
        <p:txBody>
          <a:bodyPr anchor="t" rtlCol="false" tIns="0" lIns="0" bIns="0" rIns="0">
            <a:spAutoFit/>
          </a:bodyPr>
          <a:lstStyle/>
          <a:p>
            <a:pPr algn="l">
              <a:lnSpc>
                <a:spcPts val="7124"/>
              </a:lnSpc>
            </a:pPr>
            <a:r>
              <a:rPr lang="en-US" b="true" sz="5687" spc="-114">
                <a:solidFill>
                  <a:srgbClr val="F95F88"/>
                </a:solidFill>
                <a:latin typeface="Arimo Bold"/>
                <a:ea typeface="Arimo Bold"/>
                <a:cs typeface="Arimo Bold"/>
                <a:sym typeface="Arimo Bold"/>
              </a:rPr>
              <a:t>Challenges and Limitations</a:t>
            </a:r>
          </a:p>
        </p:txBody>
      </p:sp>
      <p:grpSp>
        <p:nvGrpSpPr>
          <p:cNvPr name="Group 9" id="9"/>
          <p:cNvGrpSpPr/>
          <p:nvPr/>
        </p:nvGrpSpPr>
        <p:grpSpPr>
          <a:xfrm rot="0">
            <a:off x="919906" y="5640735"/>
            <a:ext cx="603945" cy="603945"/>
            <a:chOff x="0" y="0"/>
            <a:chExt cx="805260" cy="805260"/>
          </a:xfrm>
        </p:grpSpPr>
        <p:sp>
          <p:nvSpPr>
            <p:cNvPr name="Freeform 10" id="10"/>
            <p:cNvSpPr/>
            <p:nvPr/>
          </p:nvSpPr>
          <p:spPr>
            <a:xfrm flipH="false" flipV="false" rot="0">
              <a:off x="6350" y="6350"/>
              <a:ext cx="792607" cy="792607"/>
            </a:xfrm>
            <a:custGeom>
              <a:avLst/>
              <a:gdLst/>
              <a:ahLst/>
              <a:cxnLst/>
              <a:rect r="r" b="b" t="t" l="l"/>
              <a:pathLst>
                <a:path h="792607" w="792607">
                  <a:moveTo>
                    <a:pt x="0" y="147955"/>
                  </a:moveTo>
                  <a:cubicBezTo>
                    <a:pt x="0" y="66294"/>
                    <a:pt x="66294" y="0"/>
                    <a:pt x="147955" y="0"/>
                  </a:cubicBezTo>
                  <a:lnTo>
                    <a:pt x="644652" y="0"/>
                  </a:lnTo>
                  <a:cubicBezTo>
                    <a:pt x="726313" y="0"/>
                    <a:pt x="792607" y="66294"/>
                    <a:pt x="792607" y="147955"/>
                  </a:cubicBezTo>
                  <a:lnTo>
                    <a:pt x="792607" y="644652"/>
                  </a:lnTo>
                  <a:cubicBezTo>
                    <a:pt x="792607" y="726313"/>
                    <a:pt x="726313" y="792607"/>
                    <a:pt x="644652" y="792607"/>
                  </a:cubicBezTo>
                  <a:lnTo>
                    <a:pt x="147955" y="792607"/>
                  </a:lnTo>
                  <a:cubicBezTo>
                    <a:pt x="66294" y="792607"/>
                    <a:pt x="0" y="726313"/>
                    <a:pt x="0" y="644652"/>
                  </a:cubicBezTo>
                  <a:close/>
                </a:path>
              </a:pathLst>
            </a:custGeom>
            <a:solidFill>
              <a:srgbClr val="E0D7F4"/>
            </a:solidFill>
          </p:spPr>
        </p:sp>
        <p:sp>
          <p:nvSpPr>
            <p:cNvPr name="Freeform 11" id="11"/>
            <p:cNvSpPr/>
            <p:nvPr/>
          </p:nvSpPr>
          <p:spPr>
            <a:xfrm flipH="false" flipV="false" rot="0">
              <a:off x="0" y="0"/>
              <a:ext cx="805307" cy="805307"/>
            </a:xfrm>
            <a:custGeom>
              <a:avLst/>
              <a:gdLst/>
              <a:ahLst/>
              <a:cxnLst/>
              <a:rect r="r" b="b" t="t" l="l"/>
              <a:pathLst>
                <a:path h="805307" w="805307">
                  <a:moveTo>
                    <a:pt x="0" y="154305"/>
                  </a:moveTo>
                  <a:cubicBezTo>
                    <a:pt x="0" y="69088"/>
                    <a:pt x="69088" y="0"/>
                    <a:pt x="154305" y="0"/>
                  </a:cubicBezTo>
                  <a:lnTo>
                    <a:pt x="651002" y="0"/>
                  </a:lnTo>
                  <a:lnTo>
                    <a:pt x="651002" y="6350"/>
                  </a:lnTo>
                  <a:lnTo>
                    <a:pt x="651002" y="0"/>
                  </a:lnTo>
                  <a:cubicBezTo>
                    <a:pt x="736219" y="0"/>
                    <a:pt x="805307" y="69088"/>
                    <a:pt x="805307" y="154305"/>
                  </a:cubicBezTo>
                  <a:lnTo>
                    <a:pt x="798957" y="154305"/>
                  </a:lnTo>
                  <a:lnTo>
                    <a:pt x="805307" y="154305"/>
                  </a:lnTo>
                  <a:lnTo>
                    <a:pt x="805307" y="651002"/>
                  </a:lnTo>
                  <a:lnTo>
                    <a:pt x="798957" y="651002"/>
                  </a:lnTo>
                  <a:lnTo>
                    <a:pt x="805307" y="651002"/>
                  </a:lnTo>
                  <a:cubicBezTo>
                    <a:pt x="805307" y="736219"/>
                    <a:pt x="736219" y="805307"/>
                    <a:pt x="651002" y="805307"/>
                  </a:cubicBezTo>
                  <a:lnTo>
                    <a:pt x="651002" y="798957"/>
                  </a:lnTo>
                  <a:lnTo>
                    <a:pt x="651002" y="805307"/>
                  </a:lnTo>
                  <a:lnTo>
                    <a:pt x="154305" y="805307"/>
                  </a:lnTo>
                  <a:lnTo>
                    <a:pt x="154305" y="798957"/>
                  </a:lnTo>
                  <a:lnTo>
                    <a:pt x="154305" y="805307"/>
                  </a:lnTo>
                  <a:cubicBezTo>
                    <a:pt x="69088" y="805307"/>
                    <a:pt x="0" y="736219"/>
                    <a:pt x="0" y="651002"/>
                  </a:cubicBezTo>
                  <a:lnTo>
                    <a:pt x="0" y="154305"/>
                  </a:lnTo>
                  <a:lnTo>
                    <a:pt x="6350" y="154305"/>
                  </a:lnTo>
                  <a:lnTo>
                    <a:pt x="0" y="154305"/>
                  </a:lnTo>
                  <a:moveTo>
                    <a:pt x="12700" y="154305"/>
                  </a:moveTo>
                  <a:lnTo>
                    <a:pt x="12700" y="651002"/>
                  </a:lnTo>
                  <a:lnTo>
                    <a:pt x="6350" y="651002"/>
                  </a:lnTo>
                  <a:lnTo>
                    <a:pt x="12700" y="651002"/>
                  </a:lnTo>
                  <a:cubicBezTo>
                    <a:pt x="12700" y="729234"/>
                    <a:pt x="76073" y="792607"/>
                    <a:pt x="154305" y="792607"/>
                  </a:cubicBezTo>
                  <a:lnTo>
                    <a:pt x="651002" y="792607"/>
                  </a:lnTo>
                  <a:cubicBezTo>
                    <a:pt x="729234" y="792607"/>
                    <a:pt x="792607" y="729234"/>
                    <a:pt x="792607" y="651002"/>
                  </a:cubicBezTo>
                  <a:lnTo>
                    <a:pt x="792607" y="154305"/>
                  </a:lnTo>
                  <a:cubicBezTo>
                    <a:pt x="792607" y="76073"/>
                    <a:pt x="729107" y="12700"/>
                    <a:pt x="651002" y="12700"/>
                  </a:cubicBezTo>
                  <a:lnTo>
                    <a:pt x="154305" y="12700"/>
                  </a:lnTo>
                  <a:lnTo>
                    <a:pt x="154305" y="6350"/>
                  </a:lnTo>
                  <a:lnTo>
                    <a:pt x="154305" y="12700"/>
                  </a:lnTo>
                  <a:cubicBezTo>
                    <a:pt x="76073" y="12700"/>
                    <a:pt x="12700" y="76073"/>
                    <a:pt x="12700" y="154305"/>
                  </a:cubicBezTo>
                  <a:close/>
                </a:path>
              </a:pathLst>
            </a:custGeom>
            <a:solidFill>
              <a:srgbClr val="C6BDDA"/>
            </a:solidFill>
          </p:spPr>
        </p:sp>
      </p:grpSp>
      <p:sp>
        <p:nvSpPr>
          <p:cNvPr name="TextBox 12" id="12"/>
          <p:cNvSpPr txBox="true"/>
          <p:nvPr/>
        </p:nvSpPr>
        <p:spPr>
          <a:xfrm rot="0">
            <a:off x="1132880" y="5772299"/>
            <a:ext cx="177850" cy="388293"/>
          </a:xfrm>
          <a:prstGeom prst="rect">
            <a:avLst/>
          </a:prstGeom>
        </p:spPr>
        <p:txBody>
          <a:bodyPr anchor="t" rtlCol="false" tIns="0" lIns="0" bIns="0" rIns="0">
            <a:spAutoFit/>
          </a:bodyPr>
          <a:lstStyle/>
          <a:p>
            <a:pPr algn="ctr">
              <a:lnSpc>
                <a:spcPts val="3374"/>
              </a:lnSpc>
            </a:pPr>
            <a:r>
              <a:rPr lang="en-US" b="true" sz="3374" spc="-68">
                <a:solidFill>
                  <a:srgbClr val="272525"/>
                </a:solidFill>
                <a:latin typeface="Arimo Bold"/>
                <a:ea typeface="Arimo Bold"/>
                <a:cs typeface="Arimo Bold"/>
                <a:sym typeface="Arimo Bold"/>
              </a:rPr>
              <a:t>1</a:t>
            </a:r>
          </a:p>
        </p:txBody>
      </p:sp>
      <p:sp>
        <p:nvSpPr>
          <p:cNvPr name="TextBox 13" id="13"/>
          <p:cNvSpPr txBox="true"/>
          <p:nvPr/>
        </p:nvSpPr>
        <p:spPr>
          <a:xfrm rot="0">
            <a:off x="1783259" y="5607397"/>
            <a:ext cx="3632746" cy="492175"/>
          </a:xfrm>
          <a:prstGeom prst="rect">
            <a:avLst/>
          </a:prstGeom>
        </p:spPr>
        <p:txBody>
          <a:bodyPr anchor="t" rtlCol="false" tIns="0" lIns="0" bIns="0" rIns="0">
            <a:spAutoFit/>
          </a:bodyPr>
          <a:lstStyle/>
          <a:p>
            <a:pPr algn="l">
              <a:lnSpc>
                <a:spcPts val="3562"/>
              </a:lnSpc>
            </a:pPr>
            <a:r>
              <a:rPr lang="en-US" b="true" sz="2812" spc="-57">
                <a:solidFill>
                  <a:srgbClr val="272525"/>
                </a:solidFill>
                <a:latin typeface="Arimo Bold"/>
                <a:ea typeface="Arimo Bold"/>
                <a:cs typeface="Arimo Bold"/>
                <a:sym typeface="Arimo Bold"/>
              </a:rPr>
              <a:t>Cold Start Problem</a:t>
            </a:r>
          </a:p>
        </p:txBody>
      </p:sp>
      <p:sp>
        <p:nvSpPr>
          <p:cNvPr name="TextBox 14" id="14"/>
          <p:cNvSpPr txBox="true"/>
          <p:nvPr/>
        </p:nvSpPr>
        <p:spPr>
          <a:xfrm rot="0">
            <a:off x="1783259" y="6162824"/>
            <a:ext cx="7228731" cy="940594"/>
          </a:xfrm>
          <a:prstGeom prst="rect">
            <a:avLst/>
          </a:prstGeom>
        </p:spPr>
        <p:txBody>
          <a:bodyPr anchor="t" rtlCol="false" tIns="0" lIns="0" bIns="0" rIns="0">
            <a:spAutoFit/>
          </a:bodyPr>
          <a:lstStyle/>
          <a:p>
            <a:pPr algn="l">
              <a:lnSpc>
                <a:spcPts val="3312"/>
              </a:lnSpc>
            </a:pPr>
            <a:r>
              <a:rPr lang="en-US" sz="2062" spc="-41">
                <a:solidFill>
                  <a:srgbClr val="272525"/>
                </a:solidFill>
                <a:latin typeface="Inter"/>
                <a:ea typeface="Inter"/>
                <a:cs typeface="Inter"/>
                <a:sym typeface="Inter"/>
              </a:rPr>
              <a:t>Providing relevant recommendations for new users or properties with limited data can be challenging.</a:t>
            </a:r>
          </a:p>
        </p:txBody>
      </p:sp>
      <p:grpSp>
        <p:nvGrpSpPr>
          <p:cNvPr name="Group 15" id="15"/>
          <p:cNvGrpSpPr/>
          <p:nvPr/>
        </p:nvGrpSpPr>
        <p:grpSpPr>
          <a:xfrm rot="0">
            <a:off x="9271398" y="5640735"/>
            <a:ext cx="603945" cy="603945"/>
            <a:chOff x="0" y="0"/>
            <a:chExt cx="805260" cy="805260"/>
          </a:xfrm>
        </p:grpSpPr>
        <p:sp>
          <p:nvSpPr>
            <p:cNvPr name="Freeform 16" id="16"/>
            <p:cNvSpPr/>
            <p:nvPr/>
          </p:nvSpPr>
          <p:spPr>
            <a:xfrm flipH="false" flipV="false" rot="0">
              <a:off x="6350" y="6350"/>
              <a:ext cx="792607" cy="792607"/>
            </a:xfrm>
            <a:custGeom>
              <a:avLst/>
              <a:gdLst/>
              <a:ahLst/>
              <a:cxnLst/>
              <a:rect r="r" b="b" t="t" l="l"/>
              <a:pathLst>
                <a:path h="792607" w="792607">
                  <a:moveTo>
                    <a:pt x="0" y="147955"/>
                  </a:moveTo>
                  <a:cubicBezTo>
                    <a:pt x="0" y="66294"/>
                    <a:pt x="66294" y="0"/>
                    <a:pt x="147955" y="0"/>
                  </a:cubicBezTo>
                  <a:lnTo>
                    <a:pt x="644652" y="0"/>
                  </a:lnTo>
                  <a:cubicBezTo>
                    <a:pt x="726313" y="0"/>
                    <a:pt x="792607" y="66294"/>
                    <a:pt x="792607" y="147955"/>
                  </a:cubicBezTo>
                  <a:lnTo>
                    <a:pt x="792607" y="644652"/>
                  </a:lnTo>
                  <a:cubicBezTo>
                    <a:pt x="792607" y="726313"/>
                    <a:pt x="726313" y="792607"/>
                    <a:pt x="644652" y="792607"/>
                  </a:cubicBezTo>
                  <a:lnTo>
                    <a:pt x="147955" y="792607"/>
                  </a:lnTo>
                  <a:cubicBezTo>
                    <a:pt x="66294" y="792607"/>
                    <a:pt x="0" y="726313"/>
                    <a:pt x="0" y="644652"/>
                  </a:cubicBezTo>
                  <a:close/>
                </a:path>
              </a:pathLst>
            </a:custGeom>
            <a:solidFill>
              <a:srgbClr val="E0D7F4"/>
            </a:solidFill>
          </p:spPr>
        </p:sp>
        <p:sp>
          <p:nvSpPr>
            <p:cNvPr name="Freeform 17" id="17"/>
            <p:cNvSpPr/>
            <p:nvPr/>
          </p:nvSpPr>
          <p:spPr>
            <a:xfrm flipH="false" flipV="false" rot="0">
              <a:off x="0" y="0"/>
              <a:ext cx="805307" cy="805307"/>
            </a:xfrm>
            <a:custGeom>
              <a:avLst/>
              <a:gdLst/>
              <a:ahLst/>
              <a:cxnLst/>
              <a:rect r="r" b="b" t="t" l="l"/>
              <a:pathLst>
                <a:path h="805307" w="805307">
                  <a:moveTo>
                    <a:pt x="0" y="154305"/>
                  </a:moveTo>
                  <a:cubicBezTo>
                    <a:pt x="0" y="69088"/>
                    <a:pt x="69088" y="0"/>
                    <a:pt x="154305" y="0"/>
                  </a:cubicBezTo>
                  <a:lnTo>
                    <a:pt x="651002" y="0"/>
                  </a:lnTo>
                  <a:lnTo>
                    <a:pt x="651002" y="6350"/>
                  </a:lnTo>
                  <a:lnTo>
                    <a:pt x="651002" y="0"/>
                  </a:lnTo>
                  <a:cubicBezTo>
                    <a:pt x="736219" y="0"/>
                    <a:pt x="805307" y="69088"/>
                    <a:pt x="805307" y="154305"/>
                  </a:cubicBezTo>
                  <a:lnTo>
                    <a:pt x="798957" y="154305"/>
                  </a:lnTo>
                  <a:lnTo>
                    <a:pt x="805307" y="154305"/>
                  </a:lnTo>
                  <a:lnTo>
                    <a:pt x="805307" y="651002"/>
                  </a:lnTo>
                  <a:lnTo>
                    <a:pt x="798957" y="651002"/>
                  </a:lnTo>
                  <a:lnTo>
                    <a:pt x="805307" y="651002"/>
                  </a:lnTo>
                  <a:cubicBezTo>
                    <a:pt x="805307" y="736219"/>
                    <a:pt x="736219" y="805307"/>
                    <a:pt x="651002" y="805307"/>
                  </a:cubicBezTo>
                  <a:lnTo>
                    <a:pt x="651002" y="798957"/>
                  </a:lnTo>
                  <a:lnTo>
                    <a:pt x="651002" y="805307"/>
                  </a:lnTo>
                  <a:lnTo>
                    <a:pt x="154305" y="805307"/>
                  </a:lnTo>
                  <a:lnTo>
                    <a:pt x="154305" y="798957"/>
                  </a:lnTo>
                  <a:lnTo>
                    <a:pt x="154305" y="805307"/>
                  </a:lnTo>
                  <a:cubicBezTo>
                    <a:pt x="69088" y="805307"/>
                    <a:pt x="0" y="736219"/>
                    <a:pt x="0" y="651002"/>
                  </a:cubicBezTo>
                  <a:lnTo>
                    <a:pt x="0" y="154305"/>
                  </a:lnTo>
                  <a:lnTo>
                    <a:pt x="6350" y="154305"/>
                  </a:lnTo>
                  <a:lnTo>
                    <a:pt x="0" y="154305"/>
                  </a:lnTo>
                  <a:moveTo>
                    <a:pt x="12700" y="154305"/>
                  </a:moveTo>
                  <a:lnTo>
                    <a:pt x="12700" y="651002"/>
                  </a:lnTo>
                  <a:lnTo>
                    <a:pt x="6350" y="651002"/>
                  </a:lnTo>
                  <a:lnTo>
                    <a:pt x="12700" y="651002"/>
                  </a:lnTo>
                  <a:cubicBezTo>
                    <a:pt x="12700" y="729234"/>
                    <a:pt x="76073" y="792607"/>
                    <a:pt x="154305" y="792607"/>
                  </a:cubicBezTo>
                  <a:lnTo>
                    <a:pt x="651002" y="792607"/>
                  </a:lnTo>
                  <a:cubicBezTo>
                    <a:pt x="729234" y="792607"/>
                    <a:pt x="792607" y="729234"/>
                    <a:pt x="792607" y="651002"/>
                  </a:cubicBezTo>
                  <a:lnTo>
                    <a:pt x="792607" y="154305"/>
                  </a:lnTo>
                  <a:cubicBezTo>
                    <a:pt x="792607" y="76073"/>
                    <a:pt x="729107" y="12700"/>
                    <a:pt x="651002" y="12700"/>
                  </a:cubicBezTo>
                  <a:lnTo>
                    <a:pt x="154305" y="12700"/>
                  </a:lnTo>
                  <a:lnTo>
                    <a:pt x="154305" y="6350"/>
                  </a:lnTo>
                  <a:lnTo>
                    <a:pt x="154305" y="12700"/>
                  </a:lnTo>
                  <a:cubicBezTo>
                    <a:pt x="76073" y="12700"/>
                    <a:pt x="12700" y="76073"/>
                    <a:pt x="12700" y="154305"/>
                  </a:cubicBezTo>
                  <a:close/>
                </a:path>
              </a:pathLst>
            </a:custGeom>
            <a:solidFill>
              <a:srgbClr val="C6BDDA"/>
            </a:solidFill>
          </p:spPr>
        </p:sp>
      </p:grpSp>
      <p:sp>
        <p:nvSpPr>
          <p:cNvPr name="TextBox 18" id="18"/>
          <p:cNvSpPr txBox="true"/>
          <p:nvPr/>
        </p:nvSpPr>
        <p:spPr>
          <a:xfrm rot="0">
            <a:off x="9454157" y="5772299"/>
            <a:ext cx="238422" cy="388293"/>
          </a:xfrm>
          <a:prstGeom prst="rect">
            <a:avLst/>
          </a:prstGeom>
        </p:spPr>
        <p:txBody>
          <a:bodyPr anchor="t" rtlCol="false" tIns="0" lIns="0" bIns="0" rIns="0">
            <a:spAutoFit/>
          </a:bodyPr>
          <a:lstStyle/>
          <a:p>
            <a:pPr algn="ctr">
              <a:lnSpc>
                <a:spcPts val="3374"/>
              </a:lnSpc>
            </a:pPr>
            <a:r>
              <a:rPr lang="en-US" b="true" sz="3374" spc="-68">
                <a:solidFill>
                  <a:srgbClr val="272525"/>
                </a:solidFill>
                <a:latin typeface="Arimo Bold"/>
                <a:ea typeface="Arimo Bold"/>
                <a:cs typeface="Arimo Bold"/>
                <a:sym typeface="Arimo Bold"/>
              </a:rPr>
              <a:t>2</a:t>
            </a:r>
          </a:p>
        </p:txBody>
      </p:sp>
      <p:sp>
        <p:nvSpPr>
          <p:cNvPr name="TextBox 19" id="19"/>
          <p:cNvSpPr txBox="true"/>
          <p:nvPr/>
        </p:nvSpPr>
        <p:spPr>
          <a:xfrm rot="0">
            <a:off x="10134749" y="5607397"/>
            <a:ext cx="3632746" cy="492175"/>
          </a:xfrm>
          <a:prstGeom prst="rect">
            <a:avLst/>
          </a:prstGeom>
        </p:spPr>
        <p:txBody>
          <a:bodyPr anchor="t" rtlCol="false" tIns="0" lIns="0" bIns="0" rIns="0">
            <a:spAutoFit/>
          </a:bodyPr>
          <a:lstStyle/>
          <a:p>
            <a:pPr algn="l">
              <a:lnSpc>
                <a:spcPts val="3562"/>
              </a:lnSpc>
            </a:pPr>
            <a:r>
              <a:rPr lang="en-US" b="true" sz="2812" spc="-57">
                <a:solidFill>
                  <a:srgbClr val="272525"/>
                </a:solidFill>
                <a:latin typeface="Arimo Bold"/>
                <a:ea typeface="Arimo Bold"/>
                <a:cs typeface="Arimo Bold"/>
                <a:sym typeface="Arimo Bold"/>
              </a:rPr>
              <a:t>Scalability</a:t>
            </a:r>
          </a:p>
        </p:txBody>
      </p:sp>
      <p:sp>
        <p:nvSpPr>
          <p:cNvPr name="TextBox 20" id="20"/>
          <p:cNvSpPr txBox="true"/>
          <p:nvPr/>
        </p:nvSpPr>
        <p:spPr>
          <a:xfrm rot="0">
            <a:off x="10134749" y="6162824"/>
            <a:ext cx="7228731" cy="1363266"/>
          </a:xfrm>
          <a:prstGeom prst="rect">
            <a:avLst/>
          </a:prstGeom>
        </p:spPr>
        <p:txBody>
          <a:bodyPr anchor="t" rtlCol="false" tIns="0" lIns="0" bIns="0" rIns="0">
            <a:spAutoFit/>
          </a:bodyPr>
          <a:lstStyle/>
          <a:p>
            <a:pPr algn="l">
              <a:lnSpc>
                <a:spcPts val="3312"/>
              </a:lnSpc>
            </a:pPr>
            <a:r>
              <a:rPr lang="en-US" sz="2062" spc="-41">
                <a:solidFill>
                  <a:srgbClr val="272525"/>
                </a:solidFill>
                <a:latin typeface="Inter"/>
                <a:ea typeface="Inter"/>
                <a:cs typeface="Inter"/>
                <a:sym typeface="Inter"/>
              </a:rPr>
              <a:t>Handling the massive volume of user data and properties while maintaining low latency is a significant engineering challenge.</a:t>
            </a:r>
          </a:p>
        </p:txBody>
      </p:sp>
      <p:grpSp>
        <p:nvGrpSpPr>
          <p:cNvPr name="Group 21" id="21"/>
          <p:cNvGrpSpPr/>
          <p:nvPr/>
        </p:nvGrpSpPr>
        <p:grpSpPr>
          <a:xfrm rot="0">
            <a:off x="919906" y="8082706"/>
            <a:ext cx="603945" cy="603945"/>
            <a:chOff x="0" y="0"/>
            <a:chExt cx="805260" cy="805260"/>
          </a:xfrm>
        </p:grpSpPr>
        <p:sp>
          <p:nvSpPr>
            <p:cNvPr name="Freeform 22" id="22"/>
            <p:cNvSpPr/>
            <p:nvPr/>
          </p:nvSpPr>
          <p:spPr>
            <a:xfrm flipH="false" flipV="false" rot="0">
              <a:off x="6350" y="6350"/>
              <a:ext cx="792607" cy="792607"/>
            </a:xfrm>
            <a:custGeom>
              <a:avLst/>
              <a:gdLst/>
              <a:ahLst/>
              <a:cxnLst/>
              <a:rect r="r" b="b" t="t" l="l"/>
              <a:pathLst>
                <a:path h="792607" w="792607">
                  <a:moveTo>
                    <a:pt x="0" y="147955"/>
                  </a:moveTo>
                  <a:cubicBezTo>
                    <a:pt x="0" y="66294"/>
                    <a:pt x="66294" y="0"/>
                    <a:pt x="147955" y="0"/>
                  </a:cubicBezTo>
                  <a:lnTo>
                    <a:pt x="644652" y="0"/>
                  </a:lnTo>
                  <a:cubicBezTo>
                    <a:pt x="726313" y="0"/>
                    <a:pt x="792607" y="66294"/>
                    <a:pt x="792607" y="147955"/>
                  </a:cubicBezTo>
                  <a:lnTo>
                    <a:pt x="792607" y="644652"/>
                  </a:lnTo>
                  <a:cubicBezTo>
                    <a:pt x="792607" y="726313"/>
                    <a:pt x="726313" y="792607"/>
                    <a:pt x="644652" y="792607"/>
                  </a:cubicBezTo>
                  <a:lnTo>
                    <a:pt x="147955" y="792607"/>
                  </a:lnTo>
                  <a:cubicBezTo>
                    <a:pt x="66294" y="792607"/>
                    <a:pt x="0" y="726313"/>
                    <a:pt x="0" y="644652"/>
                  </a:cubicBezTo>
                  <a:close/>
                </a:path>
              </a:pathLst>
            </a:custGeom>
            <a:solidFill>
              <a:srgbClr val="E0D7F4"/>
            </a:solidFill>
          </p:spPr>
        </p:sp>
        <p:sp>
          <p:nvSpPr>
            <p:cNvPr name="Freeform 23" id="23"/>
            <p:cNvSpPr/>
            <p:nvPr/>
          </p:nvSpPr>
          <p:spPr>
            <a:xfrm flipH="false" flipV="false" rot="0">
              <a:off x="0" y="0"/>
              <a:ext cx="805307" cy="805307"/>
            </a:xfrm>
            <a:custGeom>
              <a:avLst/>
              <a:gdLst/>
              <a:ahLst/>
              <a:cxnLst/>
              <a:rect r="r" b="b" t="t" l="l"/>
              <a:pathLst>
                <a:path h="805307" w="805307">
                  <a:moveTo>
                    <a:pt x="0" y="154305"/>
                  </a:moveTo>
                  <a:cubicBezTo>
                    <a:pt x="0" y="69088"/>
                    <a:pt x="69088" y="0"/>
                    <a:pt x="154305" y="0"/>
                  </a:cubicBezTo>
                  <a:lnTo>
                    <a:pt x="651002" y="0"/>
                  </a:lnTo>
                  <a:lnTo>
                    <a:pt x="651002" y="6350"/>
                  </a:lnTo>
                  <a:lnTo>
                    <a:pt x="651002" y="0"/>
                  </a:lnTo>
                  <a:cubicBezTo>
                    <a:pt x="736219" y="0"/>
                    <a:pt x="805307" y="69088"/>
                    <a:pt x="805307" y="154305"/>
                  </a:cubicBezTo>
                  <a:lnTo>
                    <a:pt x="798957" y="154305"/>
                  </a:lnTo>
                  <a:lnTo>
                    <a:pt x="805307" y="154305"/>
                  </a:lnTo>
                  <a:lnTo>
                    <a:pt x="805307" y="651002"/>
                  </a:lnTo>
                  <a:lnTo>
                    <a:pt x="798957" y="651002"/>
                  </a:lnTo>
                  <a:lnTo>
                    <a:pt x="805307" y="651002"/>
                  </a:lnTo>
                  <a:cubicBezTo>
                    <a:pt x="805307" y="736219"/>
                    <a:pt x="736219" y="805307"/>
                    <a:pt x="651002" y="805307"/>
                  </a:cubicBezTo>
                  <a:lnTo>
                    <a:pt x="651002" y="798957"/>
                  </a:lnTo>
                  <a:lnTo>
                    <a:pt x="651002" y="805307"/>
                  </a:lnTo>
                  <a:lnTo>
                    <a:pt x="154305" y="805307"/>
                  </a:lnTo>
                  <a:lnTo>
                    <a:pt x="154305" y="798957"/>
                  </a:lnTo>
                  <a:lnTo>
                    <a:pt x="154305" y="805307"/>
                  </a:lnTo>
                  <a:cubicBezTo>
                    <a:pt x="69088" y="805307"/>
                    <a:pt x="0" y="736219"/>
                    <a:pt x="0" y="651002"/>
                  </a:cubicBezTo>
                  <a:lnTo>
                    <a:pt x="0" y="154305"/>
                  </a:lnTo>
                  <a:lnTo>
                    <a:pt x="6350" y="154305"/>
                  </a:lnTo>
                  <a:lnTo>
                    <a:pt x="0" y="154305"/>
                  </a:lnTo>
                  <a:moveTo>
                    <a:pt x="12700" y="154305"/>
                  </a:moveTo>
                  <a:lnTo>
                    <a:pt x="12700" y="651002"/>
                  </a:lnTo>
                  <a:lnTo>
                    <a:pt x="6350" y="651002"/>
                  </a:lnTo>
                  <a:lnTo>
                    <a:pt x="12700" y="651002"/>
                  </a:lnTo>
                  <a:cubicBezTo>
                    <a:pt x="12700" y="729234"/>
                    <a:pt x="76073" y="792607"/>
                    <a:pt x="154305" y="792607"/>
                  </a:cubicBezTo>
                  <a:lnTo>
                    <a:pt x="651002" y="792607"/>
                  </a:lnTo>
                  <a:cubicBezTo>
                    <a:pt x="729234" y="792607"/>
                    <a:pt x="792607" y="729234"/>
                    <a:pt x="792607" y="651002"/>
                  </a:cubicBezTo>
                  <a:lnTo>
                    <a:pt x="792607" y="154305"/>
                  </a:lnTo>
                  <a:cubicBezTo>
                    <a:pt x="792607" y="76073"/>
                    <a:pt x="729107" y="12700"/>
                    <a:pt x="651002" y="12700"/>
                  </a:cubicBezTo>
                  <a:lnTo>
                    <a:pt x="154305" y="12700"/>
                  </a:lnTo>
                  <a:lnTo>
                    <a:pt x="154305" y="6350"/>
                  </a:lnTo>
                  <a:lnTo>
                    <a:pt x="154305" y="12700"/>
                  </a:lnTo>
                  <a:cubicBezTo>
                    <a:pt x="76073" y="12700"/>
                    <a:pt x="12700" y="76073"/>
                    <a:pt x="12700" y="154305"/>
                  </a:cubicBezTo>
                  <a:close/>
                </a:path>
              </a:pathLst>
            </a:custGeom>
            <a:solidFill>
              <a:srgbClr val="C6BDDA"/>
            </a:solidFill>
          </p:spPr>
        </p:sp>
      </p:grpSp>
      <p:sp>
        <p:nvSpPr>
          <p:cNvPr name="TextBox 24" id="24"/>
          <p:cNvSpPr txBox="true"/>
          <p:nvPr/>
        </p:nvSpPr>
        <p:spPr>
          <a:xfrm rot="0">
            <a:off x="1102816" y="8214271"/>
            <a:ext cx="237976" cy="388293"/>
          </a:xfrm>
          <a:prstGeom prst="rect">
            <a:avLst/>
          </a:prstGeom>
        </p:spPr>
        <p:txBody>
          <a:bodyPr anchor="t" rtlCol="false" tIns="0" lIns="0" bIns="0" rIns="0">
            <a:spAutoFit/>
          </a:bodyPr>
          <a:lstStyle/>
          <a:p>
            <a:pPr algn="ctr">
              <a:lnSpc>
                <a:spcPts val="3374"/>
              </a:lnSpc>
            </a:pPr>
            <a:r>
              <a:rPr lang="en-US" b="true" sz="3374" spc="-68">
                <a:solidFill>
                  <a:srgbClr val="272525"/>
                </a:solidFill>
                <a:latin typeface="Arimo Bold"/>
                <a:ea typeface="Arimo Bold"/>
                <a:cs typeface="Arimo Bold"/>
                <a:sym typeface="Arimo Bold"/>
              </a:rPr>
              <a:t>3</a:t>
            </a:r>
          </a:p>
        </p:txBody>
      </p:sp>
      <p:sp>
        <p:nvSpPr>
          <p:cNvPr name="TextBox 25" id="25"/>
          <p:cNvSpPr txBox="true"/>
          <p:nvPr/>
        </p:nvSpPr>
        <p:spPr>
          <a:xfrm rot="0">
            <a:off x="1783259" y="8044606"/>
            <a:ext cx="6082187" cy="461962"/>
          </a:xfrm>
          <a:prstGeom prst="rect">
            <a:avLst/>
          </a:prstGeom>
        </p:spPr>
        <p:txBody>
          <a:bodyPr anchor="t" rtlCol="false" tIns="0" lIns="0" bIns="0" rIns="0">
            <a:spAutoFit/>
          </a:bodyPr>
          <a:lstStyle/>
          <a:p>
            <a:pPr algn="l">
              <a:lnSpc>
                <a:spcPts val="3562"/>
              </a:lnSpc>
            </a:pPr>
            <a:r>
              <a:rPr lang="en-US" b="true" sz="2812" spc="-57">
                <a:solidFill>
                  <a:srgbClr val="272525"/>
                </a:solidFill>
                <a:latin typeface="Arimo Bold"/>
                <a:ea typeface="Arimo Bold"/>
                <a:cs typeface="Arimo Bold"/>
                <a:sym typeface="Arimo Bold"/>
              </a:rPr>
              <a:t>Balancing Relevance and Diversity</a:t>
            </a:r>
          </a:p>
        </p:txBody>
      </p:sp>
      <p:sp>
        <p:nvSpPr>
          <p:cNvPr name="TextBox 26" id="26"/>
          <p:cNvSpPr txBox="true"/>
          <p:nvPr/>
        </p:nvSpPr>
        <p:spPr>
          <a:xfrm rot="0">
            <a:off x="1783259" y="8604796"/>
            <a:ext cx="7228731" cy="940594"/>
          </a:xfrm>
          <a:prstGeom prst="rect">
            <a:avLst/>
          </a:prstGeom>
        </p:spPr>
        <p:txBody>
          <a:bodyPr anchor="t" rtlCol="false" tIns="0" lIns="0" bIns="0" rIns="0">
            <a:spAutoFit/>
          </a:bodyPr>
          <a:lstStyle/>
          <a:p>
            <a:pPr algn="l">
              <a:lnSpc>
                <a:spcPts val="3312"/>
              </a:lnSpc>
            </a:pPr>
            <a:r>
              <a:rPr lang="en-US" sz="2062" spc="-41">
                <a:solidFill>
                  <a:srgbClr val="272525"/>
                </a:solidFill>
                <a:latin typeface="Inter"/>
                <a:ea typeface="Inter"/>
                <a:cs typeface="Inter"/>
                <a:sym typeface="Inter"/>
              </a:rPr>
              <a:t>Ensuring recommendations are both relevant to the user and diverse enough to expose them to new options.</a:t>
            </a:r>
          </a:p>
        </p:txBody>
      </p:sp>
      <p:grpSp>
        <p:nvGrpSpPr>
          <p:cNvPr name="Group 27" id="27"/>
          <p:cNvGrpSpPr/>
          <p:nvPr/>
        </p:nvGrpSpPr>
        <p:grpSpPr>
          <a:xfrm rot="0">
            <a:off x="9271398" y="8082706"/>
            <a:ext cx="603945" cy="603945"/>
            <a:chOff x="0" y="0"/>
            <a:chExt cx="805260" cy="805260"/>
          </a:xfrm>
        </p:grpSpPr>
        <p:sp>
          <p:nvSpPr>
            <p:cNvPr name="Freeform 28" id="28"/>
            <p:cNvSpPr/>
            <p:nvPr/>
          </p:nvSpPr>
          <p:spPr>
            <a:xfrm flipH="false" flipV="false" rot="0">
              <a:off x="6350" y="6350"/>
              <a:ext cx="792607" cy="792607"/>
            </a:xfrm>
            <a:custGeom>
              <a:avLst/>
              <a:gdLst/>
              <a:ahLst/>
              <a:cxnLst/>
              <a:rect r="r" b="b" t="t" l="l"/>
              <a:pathLst>
                <a:path h="792607" w="792607">
                  <a:moveTo>
                    <a:pt x="0" y="147955"/>
                  </a:moveTo>
                  <a:cubicBezTo>
                    <a:pt x="0" y="66294"/>
                    <a:pt x="66294" y="0"/>
                    <a:pt x="147955" y="0"/>
                  </a:cubicBezTo>
                  <a:lnTo>
                    <a:pt x="644652" y="0"/>
                  </a:lnTo>
                  <a:cubicBezTo>
                    <a:pt x="726313" y="0"/>
                    <a:pt x="792607" y="66294"/>
                    <a:pt x="792607" y="147955"/>
                  </a:cubicBezTo>
                  <a:lnTo>
                    <a:pt x="792607" y="644652"/>
                  </a:lnTo>
                  <a:cubicBezTo>
                    <a:pt x="792607" y="726313"/>
                    <a:pt x="726313" y="792607"/>
                    <a:pt x="644652" y="792607"/>
                  </a:cubicBezTo>
                  <a:lnTo>
                    <a:pt x="147955" y="792607"/>
                  </a:lnTo>
                  <a:cubicBezTo>
                    <a:pt x="66294" y="792607"/>
                    <a:pt x="0" y="726313"/>
                    <a:pt x="0" y="644652"/>
                  </a:cubicBezTo>
                  <a:close/>
                </a:path>
              </a:pathLst>
            </a:custGeom>
            <a:solidFill>
              <a:srgbClr val="E0D7F4"/>
            </a:solidFill>
          </p:spPr>
        </p:sp>
        <p:sp>
          <p:nvSpPr>
            <p:cNvPr name="Freeform 29" id="29"/>
            <p:cNvSpPr/>
            <p:nvPr/>
          </p:nvSpPr>
          <p:spPr>
            <a:xfrm flipH="false" flipV="false" rot="0">
              <a:off x="0" y="0"/>
              <a:ext cx="805307" cy="805307"/>
            </a:xfrm>
            <a:custGeom>
              <a:avLst/>
              <a:gdLst/>
              <a:ahLst/>
              <a:cxnLst/>
              <a:rect r="r" b="b" t="t" l="l"/>
              <a:pathLst>
                <a:path h="805307" w="805307">
                  <a:moveTo>
                    <a:pt x="0" y="154305"/>
                  </a:moveTo>
                  <a:cubicBezTo>
                    <a:pt x="0" y="69088"/>
                    <a:pt x="69088" y="0"/>
                    <a:pt x="154305" y="0"/>
                  </a:cubicBezTo>
                  <a:lnTo>
                    <a:pt x="651002" y="0"/>
                  </a:lnTo>
                  <a:lnTo>
                    <a:pt x="651002" y="6350"/>
                  </a:lnTo>
                  <a:lnTo>
                    <a:pt x="651002" y="0"/>
                  </a:lnTo>
                  <a:cubicBezTo>
                    <a:pt x="736219" y="0"/>
                    <a:pt x="805307" y="69088"/>
                    <a:pt x="805307" y="154305"/>
                  </a:cubicBezTo>
                  <a:lnTo>
                    <a:pt x="798957" y="154305"/>
                  </a:lnTo>
                  <a:lnTo>
                    <a:pt x="805307" y="154305"/>
                  </a:lnTo>
                  <a:lnTo>
                    <a:pt x="805307" y="651002"/>
                  </a:lnTo>
                  <a:lnTo>
                    <a:pt x="798957" y="651002"/>
                  </a:lnTo>
                  <a:lnTo>
                    <a:pt x="805307" y="651002"/>
                  </a:lnTo>
                  <a:cubicBezTo>
                    <a:pt x="805307" y="736219"/>
                    <a:pt x="736219" y="805307"/>
                    <a:pt x="651002" y="805307"/>
                  </a:cubicBezTo>
                  <a:lnTo>
                    <a:pt x="651002" y="798957"/>
                  </a:lnTo>
                  <a:lnTo>
                    <a:pt x="651002" y="805307"/>
                  </a:lnTo>
                  <a:lnTo>
                    <a:pt x="154305" y="805307"/>
                  </a:lnTo>
                  <a:lnTo>
                    <a:pt x="154305" y="798957"/>
                  </a:lnTo>
                  <a:lnTo>
                    <a:pt x="154305" y="805307"/>
                  </a:lnTo>
                  <a:cubicBezTo>
                    <a:pt x="69088" y="805307"/>
                    <a:pt x="0" y="736219"/>
                    <a:pt x="0" y="651002"/>
                  </a:cubicBezTo>
                  <a:lnTo>
                    <a:pt x="0" y="154305"/>
                  </a:lnTo>
                  <a:lnTo>
                    <a:pt x="6350" y="154305"/>
                  </a:lnTo>
                  <a:lnTo>
                    <a:pt x="0" y="154305"/>
                  </a:lnTo>
                  <a:moveTo>
                    <a:pt x="12700" y="154305"/>
                  </a:moveTo>
                  <a:lnTo>
                    <a:pt x="12700" y="651002"/>
                  </a:lnTo>
                  <a:lnTo>
                    <a:pt x="6350" y="651002"/>
                  </a:lnTo>
                  <a:lnTo>
                    <a:pt x="12700" y="651002"/>
                  </a:lnTo>
                  <a:cubicBezTo>
                    <a:pt x="12700" y="729234"/>
                    <a:pt x="76073" y="792607"/>
                    <a:pt x="154305" y="792607"/>
                  </a:cubicBezTo>
                  <a:lnTo>
                    <a:pt x="651002" y="792607"/>
                  </a:lnTo>
                  <a:cubicBezTo>
                    <a:pt x="729234" y="792607"/>
                    <a:pt x="792607" y="729234"/>
                    <a:pt x="792607" y="651002"/>
                  </a:cubicBezTo>
                  <a:lnTo>
                    <a:pt x="792607" y="154305"/>
                  </a:lnTo>
                  <a:cubicBezTo>
                    <a:pt x="792607" y="76073"/>
                    <a:pt x="729107" y="12700"/>
                    <a:pt x="651002" y="12700"/>
                  </a:cubicBezTo>
                  <a:lnTo>
                    <a:pt x="154305" y="12700"/>
                  </a:lnTo>
                  <a:lnTo>
                    <a:pt x="154305" y="6350"/>
                  </a:lnTo>
                  <a:lnTo>
                    <a:pt x="154305" y="12700"/>
                  </a:lnTo>
                  <a:cubicBezTo>
                    <a:pt x="76073" y="12700"/>
                    <a:pt x="12700" y="76073"/>
                    <a:pt x="12700" y="154305"/>
                  </a:cubicBezTo>
                  <a:close/>
                </a:path>
              </a:pathLst>
            </a:custGeom>
            <a:solidFill>
              <a:srgbClr val="C6BDDA"/>
            </a:solidFill>
          </p:spPr>
        </p:sp>
      </p:grpSp>
      <p:sp>
        <p:nvSpPr>
          <p:cNvPr name="TextBox 30" id="30"/>
          <p:cNvSpPr txBox="true"/>
          <p:nvPr/>
        </p:nvSpPr>
        <p:spPr>
          <a:xfrm rot="0">
            <a:off x="9460260" y="8214271"/>
            <a:ext cx="226219" cy="388293"/>
          </a:xfrm>
          <a:prstGeom prst="rect">
            <a:avLst/>
          </a:prstGeom>
        </p:spPr>
        <p:txBody>
          <a:bodyPr anchor="t" rtlCol="false" tIns="0" lIns="0" bIns="0" rIns="0">
            <a:spAutoFit/>
          </a:bodyPr>
          <a:lstStyle/>
          <a:p>
            <a:pPr algn="ctr">
              <a:lnSpc>
                <a:spcPts val="3374"/>
              </a:lnSpc>
            </a:pPr>
            <a:r>
              <a:rPr lang="en-US" b="true" sz="3374" spc="-68">
                <a:solidFill>
                  <a:srgbClr val="272525"/>
                </a:solidFill>
                <a:latin typeface="Arimo Bold"/>
                <a:ea typeface="Arimo Bold"/>
                <a:cs typeface="Arimo Bold"/>
                <a:sym typeface="Arimo Bold"/>
              </a:rPr>
              <a:t>4</a:t>
            </a:r>
          </a:p>
        </p:txBody>
      </p:sp>
      <p:sp>
        <p:nvSpPr>
          <p:cNvPr name="TextBox 31" id="31"/>
          <p:cNvSpPr txBox="true"/>
          <p:nvPr/>
        </p:nvSpPr>
        <p:spPr>
          <a:xfrm rot="0">
            <a:off x="10134749" y="8049369"/>
            <a:ext cx="3632746" cy="492175"/>
          </a:xfrm>
          <a:prstGeom prst="rect">
            <a:avLst/>
          </a:prstGeom>
        </p:spPr>
        <p:txBody>
          <a:bodyPr anchor="t" rtlCol="false" tIns="0" lIns="0" bIns="0" rIns="0">
            <a:spAutoFit/>
          </a:bodyPr>
          <a:lstStyle/>
          <a:p>
            <a:pPr algn="l">
              <a:lnSpc>
                <a:spcPts val="3562"/>
              </a:lnSpc>
            </a:pPr>
            <a:r>
              <a:rPr lang="en-US" b="true" sz="2812" spc="-57">
                <a:solidFill>
                  <a:srgbClr val="272525"/>
                </a:solidFill>
                <a:latin typeface="Arimo Bold"/>
                <a:ea typeface="Arimo Bold"/>
                <a:cs typeface="Arimo Bold"/>
                <a:sym typeface="Arimo Bold"/>
              </a:rPr>
              <a:t>Privacy and Ethics</a:t>
            </a:r>
          </a:p>
        </p:txBody>
      </p:sp>
      <p:sp>
        <p:nvSpPr>
          <p:cNvPr name="TextBox 32" id="32"/>
          <p:cNvSpPr txBox="true"/>
          <p:nvPr/>
        </p:nvSpPr>
        <p:spPr>
          <a:xfrm rot="0">
            <a:off x="10134749" y="8604796"/>
            <a:ext cx="7228731" cy="940594"/>
          </a:xfrm>
          <a:prstGeom prst="rect">
            <a:avLst/>
          </a:prstGeom>
        </p:spPr>
        <p:txBody>
          <a:bodyPr anchor="t" rtlCol="false" tIns="0" lIns="0" bIns="0" rIns="0">
            <a:spAutoFit/>
          </a:bodyPr>
          <a:lstStyle/>
          <a:p>
            <a:pPr algn="l">
              <a:lnSpc>
                <a:spcPts val="3312"/>
              </a:lnSpc>
            </a:pPr>
            <a:r>
              <a:rPr lang="en-US" sz="2062" spc="-41">
                <a:solidFill>
                  <a:srgbClr val="272525"/>
                </a:solidFill>
                <a:latin typeface="Inter"/>
                <a:ea typeface="Inter"/>
                <a:cs typeface="Inter"/>
                <a:sym typeface="Inter"/>
              </a:rPr>
              <a:t>Airbnb must ensure its recommendation system respects user privacy and aligns with ethical principles.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AF2E9"/>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DFAF7"/>
            </a:solidFill>
          </p:spPr>
        </p:sp>
      </p:grpSp>
      <p:sp>
        <p:nvSpPr>
          <p:cNvPr name="Freeform 6" id="6" descr="preencoded.png"/>
          <p:cNvSpPr/>
          <p:nvPr/>
        </p:nvSpPr>
        <p:spPr>
          <a:xfrm flipH="false" flipV="false" rot="0">
            <a:off x="0" y="0"/>
            <a:ext cx="18288000" cy="3263056"/>
          </a:xfrm>
          <a:custGeom>
            <a:avLst/>
            <a:gdLst/>
            <a:ahLst/>
            <a:cxnLst/>
            <a:rect r="r" b="b" t="t" l="l"/>
            <a:pathLst>
              <a:path h="3263056" w="18288000">
                <a:moveTo>
                  <a:pt x="0" y="0"/>
                </a:moveTo>
                <a:lnTo>
                  <a:pt x="18288000" y="0"/>
                </a:lnTo>
                <a:lnTo>
                  <a:pt x="18288000" y="3263056"/>
                </a:lnTo>
                <a:lnTo>
                  <a:pt x="0" y="3263056"/>
                </a:lnTo>
                <a:lnTo>
                  <a:pt x="0" y="0"/>
                </a:lnTo>
                <a:close/>
              </a:path>
            </a:pathLst>
          </a:custGeom>
          <a:blipFill>
            <a:blip r:embed="rId3"/>
            <a:stretch>
              <a:fillRect l="0" t="-61" r="0" b="-61"/>
            </a:stretch>
          </a:blipFill>
        </p:spPr>
      </p:sp>
      <p:sp>
        <p:nvSpPr>
          <p:cNvPr name="Freeform 7" id="7" descr="preencoded.png"/>
          <p:cNvSpPr/>
          <p:nvPr/>
        </p:nvSpPr>
        <p:spPr>
          <a:xfrm flipH="false" flipV="false" rot="0">
            <a:off x="7430244" y="326231"/>
            <a:ext cx="3427362" cy="2610594"/>
          </a:xfrm>
          <a:custGeom>
            <a:avLst/>
            <a:gdLst/>
            <a:ahLst/>
            <a:cxnLst/>
            <a:rect r="r" b="b" t="t" l="l"/>
            <a:pathLst>
              <a:path h="2610594" w="3427362">
                <a:moveTo>
                  <a:pt x="0" y="0"/>
                </a:moveTo>
                <a:lnTo>
                  <a:pt x="3427362" y="0"/>
                </a:lnTo>
                <a:lnTo>
                  <a:pt x="3427362" y="2610594"/>
                </a:lnTo>
                <a:lnTo>
                  <a:pt x="0" y="2610594"/>
                </a:lnTo>
                <a:lnTo>
                  <a:pt x="0" y="0"/>
                </a:lnTo>
                <a:close/>
              </a:path>
            </a:pathLst>
          </a:custGeom>
          <a:blipFill>
            <a:blip r:embed="rId4"/>
            <a:stretch>
              <a:fillRect l="-38" t="0" r="-38" b="0"/>
            </a:stretch>
          </a:blipFill>
        </p:spPr>
      </p:sp>
      <p:sp>
        <p:nvSpPr>
          <p:cNvPr name="TextBox 8" id="8"/>
          <p:cNvSpPr txBox="true"/>
          <p:nvPr/>
        </p:nvSpPr>
        <p:spPr>
          <a:xfrm rot="0">
            <a:off x="913656" y="4137124"/>
            <a:ext cx="14732952" cy="922337"/>
          </a:xfrm>
          <a:prstGeom prst="rect">
            <a:avLst/>
          </a:prstGeom>
        </p:spPr>
        <p:txBody>
          <a:bodyPr anchor="t" rtlCol="false" tIns="0" lIns="0" bIns="0" rIns="0">
            <a:spAutoFit/>
          </a:bodyPr>
          <a:lstStyle/>
          <a:p>
            <a:pPr algn="l">
              <a:lnSpc>
                <a:spcPts val="7062"/>
              </a:lnSpc>
            </a:pPr>
            <a:r>
              <a:rPr lang="en-US" b="true" sz="5625" spc="-112">
                <a:solidFill>
                  <a:srgbClr val="F95F88"/>
                </a:solidFill>
                <a:latin typeface="Arimo Bold"/>
                <a:ea typeface="Arimo Bold"/>
                <a:cs typeface="Arimo Bold"/>
                <a:sym typeface="Arimo Bold"/>
              </a:rPr>
              <a:t>Introduction to Recommendation Systems</a:t>
            </a:r>
          </a:p>
        </p:txBody>
      </p:sp>
      <p:grpSp>
        <p:nvGrpSpPr>
          <p:cNvPr name="Group 9" id="9"/>
          <p:cNvGrpSpPr/>
          <p:nvPr/>
        </p:nvGrpSpPr>
        <p:grpSpPr>
          <a:xfrm rot="0">
            <a:off x="908894" y="5781675"/>
            <a:ext cx="596801" cy="596801"/>
            <a:chOff x="0" y="0"/>
            <a:chExt cx="795735" cy="795735"/>
          </a:xfrm>
        </p:grpSpPr>
        <p:sp>
          <p:nvSpPr>
            <p:cNvPr name="Freeform 10" id="10"/>
            <p:cNvSpPr/>
            <p:nvPr/>
          </p:nvSpPr>
          <p:spPr>
            <a:xfrm flipH="false" flipV="false" rot="0">
              <a:off x="6350" y="6350"/>
              <a:ext cx="783082" cy="783082"/>
            </a:xfrm>
            <a:custGeom>
              <a:avLst/>
              <a:gdLst/>
              <a:ahLst/>
              <a:cxnLst/>
              <a:rect r="r" b="b" t="t" l="l"/>
              <a:pathLst>
                <a:path h="783082" w="783082">
                  <a:moveTo>
                    <a:pt x="0" y="146177"/>
                  </a:moveTo>
                  <a:cubicBezTo>
                    <a:pt x="0" y="65405"/>
                    <a:pt x="65405" y="0"/>
                    <a:pt x="146177" y="0"/>
                  </a:cubicBezTo>
                  <a:lnTo>
                    <a:pt x="636905" y="0"/>
                  </a:lnTo>
                  <a:cubicBezTo>
                    <a:pt x="717550" y="0"/>
                    <a:pt x="783082" y="65405"/>
                    <a:pt x="783082" y="146177"/>
                  </a:cubicBezTo>
                  <a:lnTo>
                    <a:pt x="783082" y="636905"/>
                  </a:lnTo>
                  <a:cubicBezTo>
                    <a:pt x="783082" y="717550"/>
                    <a:pt x="717550" y="783082"/>
                    <a:pt x="636905" y="783082"/>
                  </a:cubicBezTo>
                  <a:lnTo>
                    <a:pt x="146177" y="783082"/>
                  </a:lnTo>
                  <a:cubicBezTo>
                    <a:pt x="65405" y="783082"/>
                    <a:pt x="0" y="717550"/>
                    <a:pt x="0" y="636905"/>
                  </a:cubicBezTo>
                  <a:close/>
                </a:path>
              </a:pathLst>
            </a:custGeom>
            <a:solidFill>
              <a:srgbClr val="E0D7F4"/>
            </a:solidFill>
          </p:spPr>
        </p:sp>
        <p:sp>
          <p:nvSpPr>
            <p:cNvPr name="Freeform 11" id="11"/>
            <p:cNvSpPr/>
            <p:nvPr/>
          </p:nvSpPr>
          <p:spPr>
            <a:xfrm flipH="false" flipV="false" rot="0">
              <a:off x="0" y="0"/>
              <a:ext cx="795782" cy="795782"/>
            </a:xfrm>
            <a:custGeom>
              <a:avLst/>
              <a:gdLst/>
              <a:ahLst/>
              <a:cxnLst/>
              <a:rect r="r" b="b" t="t" l="l"/>
              <a:pathLst>
                <a:path h="795782" w="795782">
                  <a:moveTo>
                    <a:pt x="0" y="152527"/>
                  </a:moveTo>
                  <a:cubicBezTo>
                    <a:pt x="0" y="68326"/>
                    <a:pt x="68326" y="0"/>
                    <a:pt x="152527" y="0"/>
                  </a:cubicBezTo>
                  <a:lnTo>
                    <a:pt x="643255" y="0"/>
                  </a:lnTo>
                  <a:lnTo>
                    <a:pt x="643255" y="6350"/>
                  </a:lnTo>
                  <a:lnTo>
                    <a:pt x="643255" y="0"/>
                  </a:lnTo>
                  <a:cubicBezTo>
                    <a:pt x="727456" y="0"/>
                    <a:pt x="795782" y="68326"/>
                    <a:pt x="795782" y="152527"/>
                  </a:cubicBezTo>
                  <a:lnTo>
                    <a:pt x="789432" y="152527"/>
                  </a:lnTo>
                  <a:lnTo>
                    <a:pt x="795782" y="152527"/>
                  </a:lnTo>
                  <a:lnTo>
                    <a:pt x="795782" y="643255"/>
                  </a:lnTo>
                  <a:lnTo>
                    <a:pt x="789432" y="643255"/>
                  </a:lnTo>
                  <a:lnTo>
                    <a:pt x="795782" y="643255"/>
                  </a:lnTo>
                  <a:cubicBezTo>
                    <a:pt x="795782" y="727456"/>
                    <a:pt x="727456" y="795782"/>
                    <a:pt x="643255" y="795782"/>
                  </a:cubicBezTo>
                  <a:lnTo>
                    <a:pt x="643255" y="789432"/>
                  </a:lnTo>
                  <a:lnTo>
                    <a:pt x="643255" y="795782"/>
                  </a:lnTo>
                  <a:lnTo>
                    <a:pt x="152527" y="795782"/>
                  </a:lnTo>
                  <a:lnTo>
                    <a:pt x="152527" y="789432"/>
                  </a:lnTo>
                  <a:lnTo>
                    <a:pt x="152527" y="795782"/>
                  </a:lnTo>
                  <a:cubicBezTo>
                    <a:pt x="68326" y="795782"/>
                    <a:pt x="0" y="727456"/>
                    <a:pt x="0" y="643255"/>
                  </a:cubicBezTo>
                  <a:lnTo>
                    <a:pt x="0" y="152527"/>
                  </a:lnTo>
                  <a:lnTo>
                    <a:pt x="6350" y="152527"/>
                  </a:lnTo>
                  <a:lnTo>
                    <a:pt x="0" y="152527"/>
                  </a:lnTo>
                  <a:moveTo>
                    <a:pt x="12700" y="152527"/>
                  </a:moveTo>
                  <a:lnTo>
                    <a:pt x="12700" y="643255"/>
                  </a:lnTo>
                  <a:lnTo>
                    <a:pt x="6350" y="643255"/>
                  </a:lnTo>
                  <a:lnTo>
                    <a:pt x="12700" y="643255"/>
                  </a:lnTo>
                  <a:cubicBezTo>
                    <a:pt x="12700" y="720471"/>
                    <a:pt x="75311" y="783082"/>
                    <a:pt x="152527" y="783082"/>
                  </a:cubicBezTo>
                  <a:lnTo>
                    <a:pt x="643255" y="783082"/>
                  </a:lnTo>
                  <a:cubicBezTo>
                    <a:pt x="720471" y="783082"/>
                    <a:pt x="783082" y="720471"/>
                    <a:pt x="783082" y="643255"/>
                  </a:cubicBezTo>
                  <a:lnTo>
                    <a:pt x="783082" y="152527"/>
                  </a:lnTo>
                  <a:cubicBezTo>
                    <a:pt x="783082" y="75311"/>
                    <a:pt x="720471" y="12700"/>
                    <a:pt x="643255" y="12700"/>
                  </a:cubicBezTo>
                  <a:lnTo>
                    <a:pt x="152527" y="12700"/>
                  </a:lnTo>
                  <a:lnTo>
                    <a:pt x="152527" y="6350"/>
                  </a:lnTo>
                  <a:lnTo>
                    <a:pt x="152527" y="12700"/>
                  </a:lnTo>
                  <a:cubicBezTo>
                    <a:pt x="75311" y="12700"/>
                    <a:pt x="12700" y="75311"/>
                    <a:pt x="12700" y="152527"/>
                  </a:cubicBezTo>
                  <a:close/>
                </a:path>
              </a:pathLst>
            </a:custGeom>
            <a:solidFill>
              <a:srgbClr val="C6BDDA"/>
            </a:solidFill>
          </p:spPr>
        </p:sp>
      </p:grpSp>
      <p:sp>
        <p:nvSpPr>
          <p:cNvPr name="TextBox 12" id="12"/>
          <p:cNvSpPr txBox="true"/>
          <p:nvPr/>
        </p:nvSpPr>
        <p:spPr>
          <a:xfrm rot="0">
            <a:off x="1119336" y="5912346"/>
            <a:ext cx="175766" cy="383084"/>
          </a:xfrm>
          <a:prstGeom prst="rect">
            <a:avLst/>
          </a:prstGeom>
        </p:spPr>
        <p:txBody>
          <a:bodyPr anchor="t" rtlCol="false" tIns="0" lIns="0" bIns="0" rIns="0">
            <a:spAutoFit/>
          </a:bodyPr>
          <a:lstStyle/>
          <a:p>
            <a:pPr algn="ctr">
              <a:lnSpc>
                <a:spcPts val="3374"/>
              </a:lnSpc>
            </a:pPr>
            <a:r>
              <a:rPr lang="en-US" b="true" sz="3374" spc="-67">
                <a:solidFill>
                  <a:srgbClr val="272525"/>
                </a:solidFill>
                <a:latin typeface="Arimo Bold"/>
                <a:ea typeface="Arimo Bold"/>
                <a:cs typeface="Arimo Bold"/>
                <a:sym typeface="Arimo Bold"/>
              </a:rPr>
              <a:t>1</a:t>
            </a:r>
          </a:p>
        </p:txBody>
      </p:sp>
      <p:sp>
        <p:nvSpPr>
          <p:cNvPr name="TextBox 13" id="13"/>
          <p:cNvSpPr txBox="true"/>
          <p:nvPr/>
        </p:nvSpPr>
        <p:spPr>
          <a:xfrm rot="0">
            <a:off x="1761976" y="5757863"/>
            <a:ext cx="4464546" cy="926009"/>
          </a:xfrm>
          <a:prstGeom prst="rect">
            <a:avLst/>
          </a:prstGeom>
        </p:spPr>
        <p:txBody>
          <a:bodyPr anchor="t" rtlCol="false" tIns="0" lIns="0" bIns="0" rIns="0">
            <a:spAutoFit/>
          </a:bodyPr>
          <a:lstStyle/>
          <a:p>
            <a:pPr algn="l">
              <a:lnSpc>
                <a:spcPts val="3499"/>
              </a:lnSpc>
            </a:pPr>
            <a:r>
              <a:rPr lang="en-US" b="true" sz="2812" spc="-56">
                <a:solidFill>
                  <a:srgbClr val="272525"/>
                </a:solidFill>
                <a:latin typeface="Arimo Bold"/>
                <a:ea typeface="Arimo Bold"/>
                <a:cs typeface="Arimo Bold"/>
                <a:sym typeface="Arimo Bold"/>
              </a:rPr>
              <a:t>What are Recommendation Systems?</a:t>
            </a:r>
          </a:p>
        </p:txBody>
      </p:sp>
      <p:sp>
        <p:nvSpPr>
          <p:cNvPr name="TextBox 14" id="14"/>
          <p:cNvSpPr txBox="true"/>
          <p:nvPr/>
        </p:nvSpPr>
        <p:spPr>
          <a:xfrm rot="0">
            <a:off x="1761976" y="6754714"/>
            <a:ext cx="4464546" cy="2591395"/>
          </a:xfrm>
          <a:prstGeom prst="rect">
            <a:avLst/>
          </a:prstGeom>
        </p:spPr>
        <p:txBody>
          <a:bodyPr anchor="t" rtlCol="false" tIns="0" lIns="0" bIns="0" rIns="0">
            <a:spAutoFit/>
          </a:bodyPr>
          <a:lstStyle/>
          <a:p>
            <a:pPr algn="l">
              <a:lnSpc>
                <a:spcPts val="3250"/>
              </a:lnSpc>
            </a:pPr>
            <a:r>
              <a:rPr lang="en-US" sz="2000" spc="-41">
                <a:solidFill>
                  <a:srgbClr val="272525"/>
                </a:solidFill>
                <a:latin typeface="Inter"/>
                <a:ea typeface="Inter"/>
                <a:cs typeface="Inter"/>
                <a:sym typeface="Inter"/>
              </a:rPr>
              <a:t>Recommendation systems are algorithms that analyze user preferences and behaviors to suggest products, services or content that a user might find interesting or useful.</a:t>
            </a:r>
          </a:p>
        </p:txBody>
      </p:sp>
      <p:grpSp>
        <p:nvGrpSpPr>
          <p:cNvPr name="Group 15" id="15"/>
          <p:cNvGrpSpPr/>
          <p:nvPr/>
        </p:nvGrpSpPr>
        <p:grpSpPr>
          <a:xfrm rot="0">
            <a:off x="6482804" y="5781675"/>
            <a:ext cx="596801" cy="596801"/>
            <a:chOff x="0" y="0"/>
            <a:chExt cx="795735" cy="795735"/>
          </a:xfrm>
        </p:grpSpPr>
        <p:sp>
          <p:nvSpPr>
            <p:cNvPr name="Freeform 16" id="16"/>
            <p:cNvSpPr/>
            <p:nvPr/>
          </p:nvSpPr>
          <p:spPr>
            <a:xfrm flipH="false" flipV="false" rot="0">
              <a:off x="6350" y="6350"/>
              <a:ext cx="783082" cy="783082"/>
            </a:xfrm>
            <a:custGeom>
              <a:avLst/>
              <a:gdLst/>
              <a:ahLst/>
              <a:cxnLst/>
              <a:rect r="r" b="b" t="t" l="l"/>
              <a:pathLst>
                <a:path h="783082" w="783082">
                  <a:moveTo>
                    <a:pt x="0" y="146177"/>
                  </a:moveTo>
                  <a:cubicBezTo>
                    <a:pt x="0" y="65405"/>
                    <a:pt x="65405" y="0"/>
                    <a:pt x="146177" y="0"/>
                  </a:cubicBezTo>
                  <a:lnTo>
                    <a:pt x="636905" y="0"/>
                  </a:lnTo>
                  <a:cubicBezTo>
                    <a:pt x="717550" y="0"/>
                    <a:pt x="783082" y="65405"/>
                    <a:pt x="783082" y="146177"/>
                  </a:cubicBezTo>
                  <a:lnTo>
                    <a:pt x="783082" y="636905"/>
                  </a:lnTo>
                  <a:cubicBezTo>
                    <a:pt x="783082" y="717550"/>
                    <a:pt x="717550" y="783082"/>
                    <a:pt x="636905" y="783082"/>
                  </a:cubicBezTo>
                  <a:lnTo>
                    <a:pt x="146177" y="783082"/>
                  </a:lnTo>
                  <a:cubicBezTo>
                    <a:pt x="65405" y="783082"/>
                    <a:pt x="0" y="717550"/>
                    <a:pt x="0" y="636905"/>
                  </a:cubicBezTo>
                  <a:close/>
                </a:path>
              </a:pathLst>
            </a:custGeom>
            <a:solidFill>
              <a:srgbClr val="E0D7F4"/>
            </a:solidFill>
          </p:spPr>
        </p:sp>
        <p:sp>
          <p:nvSpPr>
            <p:cNvPr name="Freeform 17" id="17"/>
            <p:cNvSpPr/>
            <p:nvPr/>
          </p:nvSpPr>
          <p:spPr>
            <a:xfrm flipH="false" flipV="false" rot="0">
              <a:off x="0" y="0"/>
              <a:ext cx="795782" cy="795782"/>
            </a:xfrm>
            <a:custGeom>
              <a:avLst/>
              <a:gdLst/>
              <a:ahLst/>
              <a:cxnLst/>
              <a:rect r="r" b="b" t="t" l="l"/>
              <a:pathLst>
                <a:path h="795782" w="795782">
                  <a:moveTo>
                    <a:pt x="0" y="152527"/>
                  </a:moveTo>
                  <a:cubicBezTo>
                    <a:pt x="0" y="68326"/>
                    <a:pt x="68326" y="0"/>
                    <a:pt x="152527" y="0"/>
                  </a:cubicBezTo>
                  <a:lnTo>
                    <a:pt x="643255" y="0"/>
                  </a:lnTo>
                  <a:lnTo>
                    <a:pt x="643255" y="6350"/>
                  </a:lnTo>
                  <a:lnTo>
                    <a:pt x="643255" y="0"/>
                  </a:lnTo>
                  <a:cubicBezTo>
                    <a:pt x="727456" y="0"/>
                    <a:pt x="795782" y="68326"/>
                    <a:pt x="795782" y="152527"/>
                  </a:cubicBezTo>
                  <a:lnTo>
                    <a:pt x="789432" y="152527"/>
                  </a:lnTo>
                  <a:lnTo>
                    <a:pt x="795782" y="152527"/>
                  </a:lnTo>
                  <a:lnTo>
                    <a:pt x="795782" y="643255"/>
                  </a:lnTo>
                  <a:lnTo>
                    <a:pt x="789432" y="643255"/>
                  </a:lnTo>
                  <a:lnTo>
                    <a:pt x="795782" y="643255"/>
                  </a:lnTo>
                  <a:cubicBezTo>
                    <a:pt x="795782" y="727456"/>
                    <a:pt x="727456" y="795782"/>
                    <a:pt x="643255" y="795782"/>
                  </a:cubicBezTo>
                  <a:lnTo>
                    <a:pt x="643255" y="789432"/>
                  </a:lnTo>
                  <a:lnTo>
                    <a:pt x="643255" y="795782"/>
                  </a:lnTo>
                  <a:lnTo>
                    <a:pt x="152527" y="795782"/>
                  </a:lnTo>
                  <a:lnTo>
                    <a:pt x="152527" y="789432"/>
                  </a:lnTo>
                  <a:lnTo>
                    <a:pt x="152527" y="795782"/>
                  </a:lnTo>
                  <a:cubicBezTo>
                    <a:pt x="68326" y="795782"/>
                    <a:pt x="0" y="727456"/>
                    <a:pt x="0" y="643255"/>
                  </a:cubicBezTo>
                  <a:lnTo>
                    <a:pt x="0" y="152527"/>
                  </a:lnTo>
                  <a:lnTo>
                    <a:pt x="6350" y="152527"/>
                  </a:lnTo>
                  <a:lnTo>
                    <a:pt x="0" y="152527"/>
                  </a:lnTo>
                  <a:moveTo>
                    <a:pt x="12700" y="152527"/>
                  </a:moveTo>
                  <a:lnTo>
                    <a:pt x="12700" y="643255"/>
                  </a:lnTo>
                  <a:lnTo>
                    <a:pt x="6350" y="643255"/>
                  </a:lnTo>
                  <a:lnTo>
                    <a:pt x="12700" y="643255"/>
                  </a:lnTo>
                  <a:cubicBezTo>
                    <a:pt x="12700" y="720471"/>
                    <a:pt x="75311" y="783082"/>
                    <a:pt x="152527" y="783082"/>
                  </a:cubicBezTo>
                  <a:lnTo>
                    <a:pt x="643255" y="783082"/>
                  </a:lnTo>
                  <a:cubicBezTo>
                    <a:pt x="720471" y="783082"/>
                    <a:pt x="783082" y="720471"/>
                    <a:pt x="783082" y="643255"/>
                  </a:cubicBezTo>
                  <a:lnTo>
                    <a:pt x="783082" y="152527"/>
                  </a:lnTo>
                  <a:cubicBezTo>
                    <a:pt x="783082" y="75311"/>
                    <a:pt x="720471" y="12700"/>
                    <a:pt x="643255" y="12700"/>
                  </a:cubicBezTo>
                  <a:lnTo>
                    <a:pt x="152527" y="12700"/>
                  </a:lnTo>
                  <a:lnTo>
                    <a:pt x="152527" y="6350"/>
                  </a:lnTo>
                  <a:lnTo>
                    <a:pt x="152527" y="12700"/>
                  </a:lnTo>
                  <a:cubicBezTo>
                    <a:pt x="75311" y="12700"/>
                    <a:pt x="12700" y="75311"/>
                    <a:pt x="12700" y="152527"/>
                  </a:cubicBezTo>
                  <a:close/>
                </a:path>
              </a:pathLst>
            </a:custGeom>
            <a:solidFill>
              <a:srgbClr val="C6BDDA"/>
            </a:solidFill>
          </p:spPr>
        </p:sp>
      </p:grpSp>
      <p:sp>
        <p:nvSpPr>
          <p:cNvPr name="TextBox 18" id="18"/>
          <p:cNvSpPr txBox="true"/>
          <p:nvPr/>
        </p:nvSpPr>
        <p:spPr>
          <a:xfrm rot="0">
            <a:off x="6663332" y="5912346"/>
            <a:ext cx="235744" cy="383084"/>
          </a:xfrm>
          <a:prstGeom prst="rect">
            <a:avLst/>
          </a:prstGeom>
        </p:spPr>
        <p:txBody>
          <a:bodyPr anchor="t" rtlCol="false" tIns="0" lIns="0" bIns="0" rIns="0">
            <a:spAutoFit/>
          </a:bodyPr>
          <a:lstStyle/>
          <a:p>
            <a:pPr algn="ctr">
              <a:lnSpc>
                <a:spcPts val="3374"/>
              </a:lnSpc>
            </a:pPr>
            <a:r>
              <a:rPr lang="en-US" b="true" sz="3374" spc="-67">
                <a:solidFill>
                  <a:srgbClr val="272525"/>
                </a:solidFill>
                <a:latin typeface="Arimo Bold"/>
                <a:ea typeface="Arimo Bold"/>
                <a:cs typeface="Arimo Bold"/>
                <a:sym typeface="Arimo Bold"/>
              </a:rPr>
              <a:t>2</a:t>
            </a:r>
          </a:p>
        </p:txBody>
      </p:sp>
      <p:sp>
        <p:nvSpPr>
          <p:cNvPr name="TextBox 19" id="19"/>
          <p:cNvSpPr txBox="true"/>
          <p:nvPr/>
        </p:nvSpPr>
        <p:spPr>
          <a:xfrm rot="0">
            <a:off x="7335888" y="5757863"/>
            <a:ext cx="4464546" cy="926009"/>
          </a:xfrm>
          <a:prstGeom prst="rect">
            <a:avLst/>
          </a:prstGeom>
        </p:spPr>
        <p:txBody>
          <a:bodyPr anchor="t" rtlCol="false" tIns="0" lIns="0" bIns="0" rIns="0">
            <a:spAutoFit/>
          </a:bodyPr>
          <a:lstStyle/>
          <a:p>
            <a:pPr algn="l">
              <a:lnSpc>
                <a:spcPts val="3499"/>
              </a:lnSpc>
            </a:pPr>
            <a:r>
              <a:rPr lang="en-US" b="true" sz="2812" spc="-56">
                <a:solidFill>
                  <a:srgbClr val="272525"/>
                </a:solidFill>
                <a:latin typeface="Arimo Bold"/>
                <a:ea typeface="Arimo Bold"/>
                <a:cs typeface="Arimo Bold"/>
                <a:sym typeface="Arimo Bold"/>
              </a:rPr>
              <a:t>Purpose of Recommendation Systems</a:t>
            </a:r>
          </a:p>
        </p:txBody>
      </p:sp>
      <p:sp>
        <p:nvSpPr>
          <p:cNvPr name="TextBox 20" id="20"/>
          <p:cNvSpPr txBox="true"/>
          <p:nvPr/>
        </p:nvSpPr>
        <p:spPr>
          <a:xfrm rot="0">
            <a:off x="7335888" y="6754714"/>
            <a:ext cx="4464546" cy="1756172"/>
          </a:xfrm>
          <a:prstGeom prst="rect">
            <a:avLst/>
          </a:prstGeom>
        </p:spPr>
        <p:txBody>
          <a:bodyPr anchor="t" rtlCol="false" tIns="0" lIns="0" bIns="0" rIns="0">
            <a:spAutoFit/>
          </a:bodyPr>
          <a:lstStyle/>
          <a:p>
            <a:pPr algn="l">
              <a:lnSpc>
                <a:spcPts val="3250"/>
              </a:lnSpc>
            </a:pPr>
            <a:r>
              <a:rPr lang="en-US" sz="2000" spc="-41">
                <a:solidFill>
                  <a:srgbClr val="272525"/>
                </a:solidFill>
                <a:latin typeface="Inter"/>
                <a:ea typeface="Inter"/>
                <a:cs typeface="Inter"/>
                <a:sym typeface="Inter"/>
              </a:rPr>
              <a:t>They help users discover new items, improve customer experience, and increase engagement and conversions for businesses.</a:t>
            </a:r>
          </a:p>
        </p:txBody>
      </p:sp>
      <p:grpSp>
        <p:nvGrpSpPr>
          <p:cNvPr name="Group 21" id="21"/>
          <p:cNvGrpSpPr/>
          <p:nvPr/>
        </p:nvGrpSpPr>
        <p:grpSpPr>
          <a:xfrm rot="0">
            <a:off x="12056715" y="5781675"/>
            <a:ext cx="596801" cy="596801"/>
            <a:chOff x="0" y="0"/>
            <a:chExt cx="795735" cy="795735"/>
          </a:xfrm>
        </p:grpSpPr>
        <p:sp>
          <p:nvSpPr>
            <p:cNvPr name="Freeform 22" id="22"/>
            <p:cNvSpPr/>
            <p:nvPr/>
          </p:nvSpPr>
          <p:spPr>
            <a:xfrm flipH="false" flipV="false" rot="0">
              <a:off x="6350" y="6350"/>
              <a:ext cx="783082" cy="783082"/>
            </a:xfrm>
            <a:custGeom>
              <a:avLst/>
              <a:gdLst/>
              <a:ahLst/>
              <a:cxnLst/>
              <a:rect r="r" b="b" t="t" l="l"/>
              <a:pathLst>
                <a:path h="783082" w="783082">
                  <a:moveTo>
                    <a:pt x="0" y="146177"/>
                  </a:moveTo>
                  <a:cubicBezTo>
                    <a:pt x="0" y="65405"/>
                    <a:pt x="65405" y="0"/>
                    <a:pt x="146177" y="0"/>
                  </a:cubicBezTo>
                  <a:lnTo>
                    <a:pt x="636905" y="0"/>
                  </a:lnTo>
                  <a:cubicBezTo>
                    <a:pt x="717550" y="0"/>
                    <a:pt x="783082" y="65405"/>
                    <a:pt x="783082" y="146177"/>
                  </a:cubicBezTo>
                  <a:lnTo>
                    <a:pt x="783082" y="636905"/>
                  </a:lnTo>
                  <a:cubicBezTo>
                    <a:pt x="783082" y="717550"/>
                    <a:pt x="717550" y="783082"/>
                    <a:pt x="636905" y="783082"/>
                  </a:cubicBezTo>
                  <a:lnTo>
                    <a:pt x="146177" y="783082"/>
                  </a:lnTo>
                  <a:cubicBezTo>
                    <a:pt x="65405" y="783082"/>
                    <a:pt x="0" y="717550"/>
                    <a:pt x="0" y="636905"/>
                  </a:cubicBezTo>
                  <a:close/>
                </a:path>
              </a:pathLst>
            </a:custGeom>
            <a:solidFill>
              <a:srgbClr val="E0D7F4"/>
            </a:solidFill>
          </p:spPr>
        </p:sp>
        <p:sp>
          <p:nvSpPr>
            <p:cNvPr name="Freeform 23" id="23"/>
            <p:cNvSpPr/>
            <p:nvPr/>
          </p:nvSpPr>
          <p:spPr>
            <a:xfrm flipH="false" flipV="false" rot="0">
              <a:off x="0" y="0"/>
              <a:ext cx="795782" cy="795782"/>
            </a:xfrm>
            <a:custGeom>
              <a:avLst/>
              <a:gdLst/>
              <a:ahLst/>
              <a:cxnLst/>
              <a:rect r="r" b="b" t="t" l="l"/>
              <a:pathLst>
                <a:path h="795782" w="795782">
                  <a:moveTo>
                    <a:pt x="0" y="152527"/>
                  </a:moveTo>
                  <a:cubicBezTo>
                    <a:pt x="0" y="68326"/>
                    <a:pt x="68326" y="0"/>
                    <a:pt x="152527" y="0"/>
                  </a:cubicBezTo>
                  <a:lnTo>
                    <a:pt x="643255" y="0"/>
                  </a:lnTo>
                  <a:lnTo>
                    <a:pt x="643255" y="6350"/>
                  </a:lnTo>
                  <a:lnTo>
                    <a:pt x="643255" y="0"/>
                  </a:lnTo>
                  <a:cubicBezTo>
                    <a:pt x="727456" y="0"/>
                    <a:pt x="795782" y="68326"/>
                    <a:pt x="795782" y="152527"/>
                  </a:cubicBezTo>
                  <a:lnTo>
                    <a:pt x="789432" y="152527"/>
                  </a:lnTo>
                  <a:lnTo>
                    <a:pt x="795782" y="152527"/>
                  </a:lnTo>
                  <a:lnTo>
                    <a:pt x="795782" y="643255"/>
                  </a:lnTo>
                  <a:lnTo>
                    <a:pt x="789432" y="643255"/>
                  </a:lnTo>
                  <a:lnTo>
                    <a:pt x="795782" y="643255"/>
                  </a:lnTo>
                  <a:cubicBezTo>
                    <a:pt x="795782" y="727456"/>
                    <a:pt x="727456" y="795782"/>
                    <a:pt x="643255" y="795782"/>
                  </a:cubicBezTo>
                  <a:lnTo>
                    <a:pt x="643255" y="789432"/>
                  </a:lnTo>
                  <a:lnTo>
                    <a:pt x="643255" y="795782"/>
                  </a:lnTo>
                  <a:lnTo>
                    <a:pt x="152527" y="795782"/>
                  </a:lnTo>
                  <a:lnTo>
                    <a:pt x="152527" y="789432"/>
                  </a:lnTo>
                  <a:lnTo>
                    <a:pt x="152527" y="795782"/>
                  </a:lnTo>
                  <a:cubicBezTo>
                    <a:pt x="68326" y="795782"/>
                    <a:pt x="0" y="727456"/>
                    <a:pt x="0" y="643255"/>
                  </a:cubicBezTo>
                  <a:lnTo>
                    <a:pt x="0" y="152527"/>
                  </a:lnTo>
                  <a:lnTo>
                    <a:pt x="6350" y="152527"/>
                  </a:lnTo>
                  <a:lnTo>
                    <a:pt x="0" y="152527"/>
                  </a:lnTo>
                  <a:moveTo>
                    <a:pt x="12700" y="152527"/>
                  </a:moveTo>
                  <a:lnTo>
                    <a:pt x="12700" y="643255"/>
                  </a:lnTo>
                  <a:lnTo>
                    <a:pt x="6350" y="643255"/>
                  </a:lnTo>
                  <a:lnTo>
                    <a:pt x="12700" y="643255"/>
                  </a:lnTo>
                  <a:cubicBezTo>
                    <a:pt x="12700" y="720471"/>
                    <a:pt x="75311" y="783082"/>
                    <a:pt x="152527" y="783082"/>
                  </a:cubicBezTo>
                  <a:lnTo>
                    <a:pt x="643255" y="783082"/>
                  </a:lnTo>
                  <a:cubicBezTo>
                    <a:pt x="720471" y="783082"/>
                    <a:pt x="783082" y="720471"/>
                    <a:pt x="783082" y="643255"/>
                  </a:cubicBezTo>
                  <a:lnTo>
                    <a:pt x="783082" y="152527"/>
                  </a:lnTo>
                  <a:cubicBezTo>
                    <a:pt x="783082" y="75311"/>
                    <a:pt x="720471" y="12700"/>
                    <a:pt x="643255" y="12700"/>
                  </a:cubicBezTo>
                  <a:lnTo>
                    <a:pt x="152527" y="12700"/>
                  </a:lnTo>
                  <a:lnTo>
                    <a:pt x="152527" y="6350"/>
                  </a:lnTo>
                  <a:lnTo>
                    <a:pt x="152527" y="12700"/>
                  </a:lnTo>
                  <a:cubicBezTo>
                    <a:pt x="75311" y="12700"/>
                    <a:pt x="12700" y="75311"/>
                    <a:pt x="12700" y="152527"/>
                  </a:cubicBezTo>
                  <a:close/>
                </a:path>
              </a:pathLst>
            </a:custGeom>
            <a:solidFill>
              <a:srgbClr val="C6BDDA"/>
            </a:solidFill>
          </p:spPr>
        </p:sp>
      </p:grpSp>
      <p:sp>
        <p:nvSpPr>
          <p:cNvPr name="TextBox 24" id="24"/>
          <p:cNvSpPr txBox="true"/>
          <p:nvPr/>
        </p:nvSpPr>
        <p:spPr>
          <a:xfrm rot="0">
            <a:off x="12237392" y="5912346"/>
            <a:ext cx="235297" cy="383084"/>
          </a:xfrm>
          <a:prstGeom prst="rect">
            <a:avLst/>
          </a:prstGeom>
        </p:spPr>
        <p:txBody>
          <a:bodyPr anchor="t" rtlCol="false" tIns="0" lIns="0" bIns="0" rIns="0">
            <a:spAutoFit/>
          </a:bodyPr>
          <a:lstStyle/>
          <a:p>
            <a:pPr algn="ctr">
              <a:lnSpc>
                <a:spcPts val="3374"/>
              </a:lnSpc>
            </a:pPr>
            <a:r>
              <a:rPr lang="en-US" b="true" sz="3374" spc="-67">
                <a:solidFill>
                  <a:srgbClr val="272525"/>
                </a:solidFill>
                <a:latin typeface="Arimo Bold"/>
                <a:ea typeface="Arimo Bold"/>
                <a:cs typeface="Arimo Bold"/>
                <a:sym typeface="Arimo Bold"/>
              </a:rPr>
              <a:t>3</a:t>
            </a:r>
          </a:p>
        </p:txBody>
      </p:sp>
      <p:sp>
        <p:nvSpPr>
          <p:cNvPr name="TextBox 25" id="25"/>
          <p:cNvSpPr txBox="true"/>
          <p:nvPr/>
        </p:nvSpPr>
        <p:spPr>
          <a:xfrm rot="0">
            <a:off x="12909797" y="5757863"/>
            <a:ext cx="3589436" cy="477291"/>
          </a:xfrm>
          <a:prstGeom prst="rect">
            <a:avLst/>
          </a:prstGeom>
        </p:spPr>
        <p:txBody>
          <a:bodyPr anchor="t" rtlCol="false" tIns="0" lIns="0" bIns="0" rIns="0">
            <a:spAutoFit/>
          </a:bodyPr>
          <a:lstStyle/>
          <a:p>
            <a:pPr algn="l">
              <a:lnSpc>
                <a:spcPts val="3499"/>
              </a:lnSpc>
            </a:pPr>
            <a:r>
              <a:rPr lang="en-US" b="true" sz="2812" spc="-56">
                <a:solidFill>
                  <a:srgbClr val="272525"/>
                </a:solidFill>
                <a:latin typeface="Arimo Bold"/>
                <a:ea typeface="Arimo Bold"/>
                <a:cs typeface="Arimo Bold"/>
                <a:sym typeface="Arimo Bold"/>
              </a:rPr>
              <a:t>Importance in Airbnb</a:t>
            </a:r>
          </a:p>
        </p:txBody>
      </p:sp>
      <p:sp>
        <p:nvSpPr>
          <p:cNvPr name="TextBox 26" id="26"/>
          <p:cNvSpPr txBox="true"/>
          <p:nvPr/>
        </p:nvSpPr>
        <p:spPr>
          <a:xfrm rot="0">
            <a:off x="12909797" y="6305996"/>
            <a:ext cx="4464546" cy="1756172"/>
          </a:xfrm>
          <a:prstGeom prst="rect">
            <a:avLst/>
          </a:prstGeom>
        </p:spPr>
        <p:txBody>
          <a:bodyPr anchor="t" rtlCol="false" tIns="0" lIns="0" bIns="0" rIns="0">
            <a:spAutoFit/>
          </a:bodyPr>
          <a:lstStyle/>
          <a:p>
            <a:pPr algn="l">
              <a:lnSpc>
                <a:spcPts val="3250"/>
              </a:lnSpc>
            </a:pPr>
            <a:r>
              <a:rPr lang="en-US" sz="2000" spc="-41">
                <a:solidFill>
                  <a:srgbClr val="272525"/>
                </a:solidFill>
                <a:latin typeface="Inter"/>
                <a:ea typeface="Inter"/>
                <a:cs typeface="Inter"/>
                <a:sym typeface="Inter"/>
              </a:rPr>
              <a:t>Airbnb's recommendation system is crucial for helping guests find the perfect vacation rental from its vast inventory of unique properties.</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AF2E9"/>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DFAF7"/>
            </a:solidFill>
          </p:spPr>
        </p:sp>
      </p:grpSp>
      <p:sp>
        <p:nvSpPr>
          <p:cNvPr name="TextBox 6" id="6"/>
          <p:cNvSpPr txBox="true"/>
          <p:nvPr/>
        </p:nvSpPr>
        <p:spPr>
          <a:xfrm rot="0">
            <a:off x="992237" y="3051274"/>
            <a:ext cx="13297122" cy="984250"/>
          </a:xfrm>
          <a:prstGeom prst="rect">
            <a:avLst/>
          </a:prstGeom>
        </p:spPr>
        <p:txBody>
          <a:bodyPr anchor="t" rtlCol="false" tIns="0" lIns="0" bIns="0" rIns="0">
            <a:spAutoFit/>
          </a:bodyPr>
          <a:lstStyle/>
          <a:p>
            <a:pPr algn="l">
              <a:lnSpc>
                <a:spcPts val="7625"/>
              </a:lnSpc>
            </a:pPr>
            <a:r>
              <a:rPr lang="en-US" b="true" sz="6124" spc="-122">
                <a:solidFill>
                  <a:srgbClr val="F95F88"/>
                </a:solidFill>
                <a:latin typeface="Arimo Bold"/>
                <a:ea typeface="Arimo Bold"/>
                <a:cs typeface="Arimo Bold"/>
                <a:sym typeface="Arimo Bold"/>
              </a:rPr>
              <a:t>Types of Recommendation Systems</a:t>
            </a:r>
          </a:p>
        </p:txBody>
      </p:sp>
      <p:sp>
        <p:nvSpPr>
          <p:cNvPr name="TextBox 7" id="7"/>
          <p:cNvSpPr txBox="true"/>
          <p:nvPr/>
        </p:nvSpPr>
        <p:spPr>
          <a:xfrm rot="0">
            <a:off x="992238" y="4753570"/>
            <a:ext cx="4531237" cy="496888"/>
          </a:xfrm>
          <a:prstGeom prst="rect">
            <a:avLst/>
          </a:prstGeom>
        </p:spPr>
        <p:txBody>
          <a:bodyPr anchor="t" rtlCol="false" tIns="0" lIns="0" bIns="0" rIns="0">
            <a:spAutoFit/>
          </a:bodyPr>
          <a:lstStyle/>
          <a:p>
            <a:pPr algn="l">
              <a:lnSpc>
                <a:spcPts val="3812"/>
              </a:lnSpc>
            </a:pPr>
            <a:r>
              <a:rPr lang="en-US" b="true" sz="3062" spc="-61">
                <a:solidFill>
                  <a:srgbClr val="F95F88"/>
                </a:solidFill>
                <a:latin typeface="Arimo Bold"/>
                <a:ea typeface="Arimo Bold"/>
                <a:cs typeface="Arimo Bold"/>
                <a:sym typeface="Arimo Bold"/>
              </a:rPr>
              <a:t>Content-Based Filtering</a:t>
            </a:r>
          </a:p>
        </p:txBody>
      </p:sp>
      <p:sp>
        <p:nvSpPr>
          <p:cNvPr name="TextBox 8" id="8"/>
          <p:cNvSpPr txBox="true"/>
          <p:nvPr/>
        </p:nvSpPr>
        <p:spPr>
          <a:xfrm rot="0">
            <a:off x="992238" y="5476875"/>
            <a:ext cx="4972645" cy="1446610"/>
          </a:xfrm>
          <a:prstGeom prst="rect">
            <a:avLst/>
          </a:prstGeom>
        </p:spPr>
        <p:txBody>
          <a:bodyPr anchor="t" rtlCol="false" tIns="0" lIns="0" bIns="0" rIns="0">
            <a:spAutoFit/>
          </a:bodyPr>
          <a:lstStyle/>
          <a:p>
            <a:pPr algn="l">
              <a:lnSpc>
                <a:spcPts val="3562"/>
              </a:lnSpc>
            </a:pPr>
            <a:r>
              <a:rPr lang="en-US" sz="2187" spc="-45">
                <a:solidFill>
                  <a:srgbClr val="272525"/>
                </a:solidFill>
                <a:latin typeface="Inter"/>
                <a:ea typeface="Inter"/>
                <a:cs typeface="Inter"/>
                <a:sym typeface="Inter"/>
              </a:rPr>
              <a:t>Recommends items similar to the ones a user has liked or interacted with in the past.</a:t>
            </a:r>
          </a:p>
        </p:txBody>
      </p:sp>
      <p:sp>
        <p:nvSpPr>
          <p:cNvPr name="TextBox 9" id="9"/>
          <p:cNvSpPr txBox="true"/>
          <p:nvPr/>
        </p:nvSpPr>
        <p:spPr>
          <a:xfrm rot="0">
            <a:off x="6666160" y="4753570"/>
            <a:ext cx="4307312" cy="496888"/>
          </a:xfrm>
          <a:prstGeom prst="rect">
            <a:avLst/>
          </a:prstGeom>
        </p:spPr>
        <p:txBody>
          <a:bodyPr anchor="t" rtlCol="false" tIns="0" lIns="0" bIns="0" rIns="0">
            <a:spAutoFit/>
          </a:bodyPr>
          <a:lstStyle/>
          <a:p>
            <a:pPr algn="l">
              <a:lnSpc>
                <a:spcPts val="3812"/>
              </a:lnSpc>
            </a:pPr>
            <a:r>
              <a:rPr lang="en-US" b="true" sz="3062" spc="-61">
                <a:solidFill>
                  <a:srgbClr val="F95F88"/>
                </a:solidFill>
                <a:latin typeface="Arimo Bold"/>
                <a:ea typeface="Arimo Bold"/>
                <a:cs typeface="Arimo Bold"/>
                <a:sym typeface="Arimo Bold"/>
              </a:rPr>
              <a:t>Collaborative Filtering</a:t>
            </a:r>
          </a:p>
        </p:txBody>
      </p:sp>
      <p:sp>
        <p:nvSpPr>
          <p:cNvPr name="TextBox 10" id="10"/>
          <p:cNvSpPr txBox="true"/>
          <p:nvPr/>
        </p:nvSpPr>
        <p:spPr>
          <a:xfrm rot="0">
            <a:off x="6666160" y="5476875"/>
            <a:ext cx="4972645" cy="1446610"/>
          </a:xfrm>
          <a:prstGeom prst="rect">
            <a:avLst/>
          </a:prstGeom>
        </p:spPr>
        <p:txBody>
          <a:bodyPr anchor="t" rtlCol="false" tIns="0" lIns="0" bIns="0" rIns="0">
            <a:spAutoFit/>
          </a:bodyPr>
          <a:lstStyle/>
          <a:p>
            <a:pPr algn="l">
              <a:lnSpc>
                <a:spcPts val="3562"/>
              </a:lnSpc>
            </a:pPr>
            <a:r>
              <a:rPr lang="en-US" sz="2187" spc="-45">
                <a:solidFill>
                  <a:srgbClr val="272525"/>
                </a:solidFill>
                <a:latin typeface="Inter"/>
                <a:ea typeface="Inter"/>
                <a:cs typeface="Inter"/>
                <a:sym typeface="Inter"/>
              </a:rPr>
              <a:t>Recommends items based on the preferences and behaviors of similar users.</a:t>
            </a:r>
          </a:p>
        </p:txBody>
      </p:sp>
      <p:sp>
        <p:nvSpPr>
          <p:cNvPr name="TextBox 11" id="11"/>
          <p:cNvSpPr txBox="true"/>
          <p:nvPr/>
        </p:nvSpPr>
        <p:spPr>
          <a:xfrm rot="0">
            <a:off x="12340084" y="4753570"/>
            <a:ext cx="3898552" cy="525512"/>
          </a:xfrm>
          <a:prstGeom prst="rect">
            <a:avLst/>
          </a:prstGeom>
        </p:spPr>
        <p:txBody>
          <a:bodyPr anchor="t" rtlCol="false" tIns="0" lIns="0" bIns="0" rIns="0">
            <a:spAutoFit/>
          </a:bodyPr>
          <a:lstStyle/>
          <a:p>
            <a:pPr algn="l">
              <a:lnSpc>
                <a:spcPts val="3812"/>
              </a:lnSpc>
            </a:pPr>
            <a:r>
              <a:rPr lang="en-US" b="true" sz="3062" spc="-61">
                <a:solidFill>
                  <a:srgbClr val="F95F88"/>
                </a:solidFill>
                <a:latin typeface="Arimo Bold"/>
                <a:ea typeface="Arimo Bold"/>
                <a:cs typeface="Arimo Bold"/>
                <a:sym typeface="Arimo Bold"/>
              </a:rPr>
              <a:t>Hybrid Approach</a:t>
            </a:r>
          </a:p>
        </p:txBody>
      </p:sp>
      <p:sp>
        <p:nvSpPr>
          <p:cNvPr name="TextBox 12" id="12"/>
          <p:cNvSpPr txBox="true"/>
          <p:nvPr/>
        </p:nvSpPr>
        <p:spPr>
          <a:xfrm rot="0">
            <a:off x="12340084" y="5476875"/>
            <a:ext cx="4972645" cy="1446610"/>
          </a:xfrm>
          <a:prstGeom prst="rect">
            <a:avLst/>
          </a:prstGeom>
        </p:spPr>
        <p:txBody>
          <a:bodyPr anchor="t" rtlCol="false" tIns="0" lIns="0" bIns="0" rIns="0">
            <a:spAutoFit/>
          </a:bodyPr>
          <a:lstStyle/>
          <a:p>
            <a:pPr algn="l">
              <a:lnSpc>
                <a:spcPts val="3562"/>
              </a:lnSpc>
            </a:pPr>
            <a:r>
              <a:rPr lang="en-US" sz="2187" spc="-45">
                <a:solidFill>
                  <a:srgbClr val="272525"/>
                </a:solidFill>
                <a:latin typeface="Inter"/>
                <a:ea typeface="Inter"/>
                <a:cs typeface="Inter"/>
                <a:sym typeface="Inter"/>
              </a:rPr>
              <a:t>Combines content-based and collaborative filtering to leverage the strengths of both methods.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AF2E9"/>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DFAF7"/>
            </a:solidFill>
          </p:spPr>
        </p:sp>
      </p:grpSp>
      <p:sp>
        <p:nvSpPr>
          <p:cNvPr name="Freeform 6" id="6"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7" id="7"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Freeform 8" id="8" descr="preencoded.png"/>
          <p:cNvSpPr/>
          <p:nvPr/>
        </p:nvSpPr>
        <p:spPr>
          <a:xfrm flipH="false" flipV="false" rot="0">
            <a:off x="11784360" y="2650182"/>
            <a:ext cx="6149131" cy="4986635"/>
          </a:xfrm>
          <a:custGeom>
            <a:avLst/>
            <a:gdLst/>
            <a:ahLst/>
            <a:cxnLst/>
            <a:rect r="r" b="b" t="t" l="l"/>
            <a:pathLst>
              <a:path h="4986635" w="6149131">
                <a:moveTo>
                  <a:pt x="0" y="0"/>
                </a:moveTo>
                <a:lnTo>
                  <a:pt x="6149131" y="0"/>
                </a:lnTo>
                <a:lnTo>
                  <a:pt x="6149131" y="4986635"/>
                </a:lnTo>
                <a:lnTo>
                  <a:pt x="0" y="4986635"/>
                </a:lnTo>
                <a:lnTo>
                  <a:pt x="0" y="0"/>
                </a:lnTo>
                <a:close/>
              </a:path>
            </a:pathLst>
          </a:custGeom>
          <a:blipFill>
            <a:blip r:embed="rId5"/>
            <a:stretch>
              <a:fillRect l="0" t="0" r="0" b="0"/>
            </a:stretch>
          </a:blipFill>
        </p:spPr>
      </p:sp>
      <p:sp>
        <p:nvSpPr>
          <p:cNvPr name="TextBox 9" id="9"/>
          <p:cNvSpPr txBox="true"/>
          <p:nvPr/>
        </p:nvSpPr>
        <p:spPr>
          <a:xfrm rot="0">
            <a:off x="992238" y="905172"/>
            <a:ext cx="8609784" cy="984250"/>
          </a:xfrm>
          <a:prstGeom prst="rect">
            <a:avLst/>
          </a:prstGeom>
        </p:spPr>
        <p:txBody>
          <a:bodyPr anchor="t" rtlCol="false" tIns="0" lIns="0" bIns="0" rIns="0">
            <a:spAutoFit/>
          </a:bodyPr>
          <a:lstStyle/>
          <a:p>
            <a:pPr algn="l">
              <a:lnSpc>
                <a:spcPts val="7625"/>
              </a:lnSpc>
            </a:pPr>
            <a:r>
              <a:rPr lang="en-US" b="true" sz="6124" spc="-122">
                <a:solidFill>
                  <a:srgbClr val="F95F88"/>
                </a:solidFill>
                <a:latin typeface="Arimo Bold"/>
                <a:ea typeface="Arimo Bold"/>
                <a:cs typeface="Arimo Bold"/>
                <a:sym typeface="Arimo Bold"/>
              </a:rPr>
              <a:t>Content-Based Filtering</a:t>
            </a:r>
          </a:p>
        </p:txBody>
      </p:sp>
      <p:grpSp>
        <p:nvGrpSpPr>
          <p:cNvPr name="Group 10" id="10"/>
          <p:cNvGrpSpPr/>
          <p:nvPr/>
        </p:nvGrpSpPr>
        <p:grpSpPr>
          <a:xfrm rot="0">
            <a:off x="1398389" y="2362051"/>
            <a:ext cx="38100" cy="6962477"/>
            <a:chOff x="0" y="0"/>
            <a:chExt cx="50800" cy="9283303"/>
          </a:xfrm>
        </p:grpSpPr>
        <p:sp>
          <p:nvSpPr>
            <p:cNvPr name="Freeform 11" id="11"/>
            <p:cNvSpPr/>
            <p:nvPr/>
          </p:nvSpPr>
          <p:spPr>
            <a:xfrm flipH="false" flipV="false" rot="0">
              <a:off x="0" y="0"/>
              <a:ext cx="50800" cy="9283319"/>
            </a:xfrm>
            <a:custGeom>
              <a:avLst/>
              <a:gdLst/>
              <a:ahLst/>
              <a:cxnLst/>
              <a:rect r="r" b="b" t="t" l="l"/>
              <a:pathLst>
                <a:path h="9283319" w="50800">
                  <a:moveTo>
                    <a:pt x="0" y="25400"/>
                  </a:moveTo>
                  <a:cubicBezTo>
                    <a:pt x="0" y="11430"/>
                    <a:pt x="11430" y="0"/>
                    <a:pt x="25400" y="0"/>
                  </a:cubicBezTo>
                  <a:cubicBezTo>
                    <a:pt x="39370" y="0"/>
                    <a:pt x="50800" y="11430"/>
                    <a:pt x="50800" y="25400"/>
                  </a:cubicBezTo>
                  <a:lnTo>
                    <a:pt x="50800" y="9257919"/>
                  </a:lnTo>
                  <a:cubicBezTo>
                    <a:pt x="50800" y="9271888"/>
                    <a:pt x="39370" y="9283319"/>
                    <a:pt x="25400" y="9283319"/>
                  </a:cubicBezTo>
                  <a:cubicBezTo>
                    <a:pt x="11430" y="9283319"/>
                    <a:pt x="0" y="9271888"/>
                    <a:pt x="0" y="9257919"/>
                  </a:cubicBezTo>
                  <a:close/>
                </a:path>
              </a:pathLst>
            </a:custGeom>
            <a:solidFill>
              <a:srgbClr val="C6BDDA"/>
            </a:solidFill>
          </p:spPr>
        </p:sp>
      </p:grpSp>
      <p:grpSp>
        <p:nvGrpSpPr>
          <p:cNvPr name="Group 12" id="12"/>
          <p:cNvGrpSpPr/>
          <p:nvPr/>
        </p:nvGrpSpPr>
        <p:grpSpPr>
          <a:xfrm rot="0">
            <a:off x="1698277" y="2980879"/>
            <a:ext cx="992237" cy="38100"/>
            <a:chOff x="0" y="0"/>
            <a:chExt cx="1322983" cy="50800"/>
          </a:xfrm>
        </p:grpSpPr>
        <p:sp>
          <p:nvSpPr>
            <p:cNvPr name="Freeform 13" id="13"/>
            <p:cNvSpPr/>
            <p:nvPr/>
          </p:nvSpPr>
          <p:spPr>
            <a:xfrm flipH="false" flipV="false" rot="0">
              <a:off x="0" y="0"/>
              <a:ext cx="1322959" cy="50800"/>
            </a:xfrm>
            <a:custGeom>
              <a:avLst/>
              <a:gdLst/>
              <a:ahLst/>
              <a:cxnLst/>
              <a:rect r="r" b="b" t="t" l="l"/>
              <a:pathLst>
                <a:path h="50800" w="1322959">
                  <a:moveTo>
                    <a:pt x="0" y="25400"/>
                  </a:moveTo>
                  <a:cubicBezTo>
                    <a:pt x="0" y="11430"/>
                    <a:pt x="11430" y="0"/>
                    <a:pt x="25400" y="0"/>
                  </a:cubicBezTo>
                  <a:lnTo>
                    <a:pt x="1297559" y="0"/>
                  </a:lnTo>
                  <a:cubicBezTo>
                    <a:pt x="1311529" y="0"/>
                    <a:pt x="1322959" y="11430"/>
                    <a:pt x="1322959" y="25400"/>
                  </a:cubicBezTo>
                  <a:cubicBezTo>
                    <a:pt x="1322959" y="39370"/>
                    <a:pt x="1311529" y="50800"/>
                    <a:pt x="1297559" y="50800"/>
                  </a:cubicBezTo>
                  <a:lnTo>
                    <a:pt x="25400" y="50800"/>
                  </a:lnTo>
                  <a:cubicBezTo>
                    <a:pt x="11430" y="50800"/>
                    <a:pt x="0" y="39370"/>
                    <a:pt x="0" y="25400"/>
                  </a:cubicBezTo>
                  <a:close/>
                </a:path>
              </a:pathLst>
            </a:custGeom>
            <a:solidFill>
              <a:srgbClr val="C6BDDA"/>
            </a:solidFill>
          </p:spPr>
        </p:sp>
      </p:grpSp>
      <p:grpSp>
        <p:nvGrpSpPr>
          <p:cNvPr name="Group 14" id="14"/>
          <p:cNvGrpSpPr/>
          <p:nvPr/>
        </p:nvGrpSpPr>
        <p:grpSpPr>
          <a:xfrm rot="0">
            <a:off x="1093738" y="2676227"/>
            <a:ext cx="647402" cy="647402"/>
            <a:chOff x="0" y="0"/>
            <a:chExt cx="863203" cy="863203"/>
          </a:xfrm>
        </p:grpSpPr>
        <p:sp>
          <p:nvSpPr>
            <p:cNvPr name="Freeform 15" id="15"/>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E0D7F4"/>
            </a:solidFill>
          </p:spPr>
        </p:sp>
        <p:sp>
          <p:nvSpPr>
            <p:cNvPr name="Freeform 16" id="16"/>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C6BDDA"/>
            </a:solidFill>
          </p:spPr>
        </p:sp>
      </p:grpSp>
      <p:sp>
        <p:nvSpPr>
          <p:cNvPr name="TextBox 17" id="17"/>
          <p:cNvSpPr txBox="true"/>
          <p:nvPr/>
        </p:nvSpPr>
        <p:spPr>
          <a:xfrm rot="0">
            <a:off x="1321891" y="2804071"/>
            <a:ext cx="190946" cy="429666"/>
          </a:xfrm>
          <a:prstGeom prst="rect">
            <a:avLst/>
          </a:prstGeom>
        </p:spPr>
        <p:txBody>
          <a:bodyPr anchor="t" rtlCol="false" tIns="0" lIns="0" bIns="0" rIns="0">
            <a:spAutoFit/>
          </a:bodyPr>
          <a:lstStyle/>
          <a:p>
            <a:pPr algn="ctr">
              <a:lnSpc>
                <a:spcPts val="3625"/>
              </a:lnSpc>
            </a:pPr>
            <a:r>
              <a:rPr lang="en-US" b="true" sz="3625" spc="-73">
                <a:solidFill>
                  <a:srgbClr val="272525"/>
                </a:solidFill>
                <a:latin typeface="Arimo Bold"/>
                <a:ea typeface="Arimo Bold"/>
                <a:cs typeface="Arimo Bold"/>
                <a:sym typeface="Arimo Bold"/>
              </a:rPr>
              <a:t>1</a:t>
            </a:r>
          </a:p>
        </p:txBody>
      </p:sp>
      <p:sp>
        <p:nvSpPr>
          <p:cNvPr name="TextBox 18" id="18"/>
          <p:cNvSpPr txBox="true"/>
          <p:nvPr/>
        </p:nvSpPr>
        <p:spPr>
          <a:xfrm rot="0">
            <a:off x="2976860" y="2607469"/>
            <a:ext cx="3898552" cy="525513"/>
          </a:xfrm>
          <a:prstGeom prst="rect">
            <a:avLst/>
          </a:prstGeom>
        </p:spPr>
        <p:txBody>
          <a:bodyPr anchor="t" rtlCol="false" tIns="0" lIns="0" bIns="0" rIns="0">
            <a:spAutoFit/>
          </a:bodyPr>
          <a:lstStyle/>
          <a:p>
            <a:pPr algn="l">
              <a:lnSpc>
                <a:spcPts val="3812"/>
              </a:lnSpc>
            </a:pPr>
            <a:r>
              <a:rPr lang="en-US" b="true" sz="3062" spc="-61">
                <a:solidFill>
                  <a:srgbClr val="272525"/>
                </a:solidFill>
                <a:latin typeface="Arimo Bold"/>
                <a:ea typeface="Arimo Bold"/>
                <a:cs typeface="Arimo Bold"/>
                <a:sym typeface="Arimo Bold"/>
              </a:rPr>
              <a:t>User Preferences</a:t>
            </a:r>
          </a:p>
        </p:txBody>
      </p:sp>
      <p:sp>
        <p:nvSpPr>
          <p:cNvPr name="TextBox 19" id="19"/>
          <p:cNvSpPr txBox="true"/>
          <p:nvPr/>
        </p:nvSpPr>
        <p:spPr>
          <a:xfrm rot="0">
            <a:off x="2976860" y="3217366"/>
            <a:ext cx="7460902" cy="992981"/>
          </a:xfrm>
          <a:prstGeom prst="rect">
            <a:avLst/>
          </a:prstGeom>
        </p:spPr>
        <p:txBody>
          <a:bodyPr anchor="t" rtlCol="false" tIns="0" lIns="0" bIns="0" rIns="0">
            <a:spAutoFit/>
          </a:bodyPr>
          <a:lstStyle/>
          <a:p>
            <a:pPr algn="l">
              <a:lnSpc>
                <a:spcPts val="3562"/>
              </a:lnSpc>
            </a:pPr>
            <a:r>
              <a:rPr lang="en-US" sz="2187" spc="-45">
                <a:solidFill>
                  <a:srgbClr val="272525"/>
                </a:solidFill>
                <a:latin typeface="Inter"/>
                <a:ea typeface="Inter"/>
                <a:cs typeface="Inter"/>
                <a:sym typeface="Inter"/>
              </a:rPr>
              <a:t>Analyzes a user's past preferences and interests to find similar items.</a:t>
            </a:r>
          </a:p>
        </p:txBody>
      </p:sp>
      <p:grpSp>
        <p:nvGrpSpPr>
          <p:cNvPr name="Group 20" id="20"/>
          <p:cNvGrpSpPr/>
          <p:nvPr/>
        </p:nvGrpSpPr>
        <p:grpSpPr>
          <a:xfrm rot="0">
            <a:off x="1698277" y="5396210"/>
            <a:ext cx="992237" cy="38100"/>
            <a:chOff x="0" y="0"/>
            <a:chExt cx="1322983" cy="50800"/>
          </a:xfrm>
        </p:grpSpPr>
        <p:sp>
          <p:nvSpPr>
            <p:cNvPr name="Freeform 21" id="21"/>
            <p:cNvSpPr/>
            <p:nvPr/>
          </p:nvSpPr>
          <p:spPr>
            <a:xfrm flipH="false" flipV="false" rot="0">
              <a:off x="0" y="0"/>
              <a:ext cx="1322959" cy="50800"/>
            </a:xfrm>
            <a:custGeom>
              <a:avLst/>
              <a:gdLst/>
              <a:ahLst/>
              <a:cxnLst/>
              <a:rect r="r" b="b" t="t" l="l"/>
              <a:pathLst>
                <a:path h="50800" w="1322959">
                  <a:moveTo>
                    <a:pt x="0" y="25400"/>
                  </a:moveTo>
                  <a:cubicBezTo>
                    <a:pt x="0" y="11430"/>
                    <a:pt x="11430" y="0"/>
                    <a:pt x="25400" y="0"/>
                  </a:cubicBezTo>
                  <a:lnTo>
                    <a:pt x="1297559" y="0"/>
                  </a:lnTo>
                  <a:cubicBezTo>
                    <a:pt x="1311529" y="0"/>
                    <a:pt x="1322959" y="11430"/>
                    <a:pt x="1322959" y="25400"/>
                  </a:cubicBezTo>
                  <a:cubicBezTo>
                    <a:pt x="1322959" y="39370"/>
                    <a:pt x="1311529" y="50800"/>
                    <a:pt x="1297559" y="50800"/>
                  </a:cubicBezTo>
                  <a:lnTo>
                    <a:pt x="25400" y="50800"/>
                  </a:lnTo>
                  <a:cubicBezTo>
                    <a:pt x="11430" y="50800"/>
                    <a:pt x="0" y="39370"/>
                    <a:pt x="0" y="25400"/>
                  </a:cubicBezTo>
                  <a:close/>
                </a:path>
              </a:pathLst>
            </a:custGeom>
            <a:solidFill>
              <a:srgbClr val="C6BDDA"/>
            </a:solidFill>
          </p:spPr>
        </p:sp>
      </p:grpSp>
      <p:grpSp>
        <p:nvGrpSpPr>
          <p:cNvPr name="Group 22" id="22"/>
          <p:cNvGrpSpPr/>
          <p:nvPr/>
        </p:nvGrpSpPr>
        <p:grpSpPr>
          <a:xfrm rot="0">
            <a:off x="1093738" y="5091559"/>
            <a:ext cx="647402" cy="647403"/>
            <a:chOff x="0" y="0"/>
            <a:chExt cx="863203" cy="863203"/>
          </a:xfrm>
        </p:grpSpPr>
        <p:sp>
          <p:nvSpPr>
            <p:cNvPr name="Freeform 23" id="23"/>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E0D7F4"/>
            </a:solidFill>
          </p:spPr>
        </p:sp>
        <p:sp>
          <p:nvSpPr>
            <p:cNvPr name="Freeform 24" id="24"/>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C6BDDA"/>
            </a:solidFill>
          </p:spPr>
        </p:sp>
      </p:grpSp>
      <p:sp>
        <p:nvSpPr>
          <p:cNvPr name="TextBox 25" id="25"/>
          <p:cNvSpPr txBox="true"/>
          <p:nvPr/>
        </p:nvSpPr>
        <p:spPr>
          <a:xfrm rot="0">
            <a:off x="1289448" y="5219402"/>
            <a:ext cx="255984" cy="429666"/>
          </a:xfrm>
          <a:prstGeom prst="rect">
            <a:avLst/>
          </a:prstGeom>
        </p:spPr>
        <p:txBody>
          <a:bodyPr anchor="t" rtlCol="false" tIns="0" lIns="0" bIns="0" rIns="0">
            <a:spAutoFit/>
          </a:bodyPr>
          <a:lstStyle/>
          <a:p>
            <a:pPr algn="ctr">
              <a:lnSpc>
                <a:spcPts val="3625"/>
              </a:lnSpc>
            </a:pPr>
            <a:r>
              <a:rPr lang="en-US" b="true" sz="3625" spc="-73">
                <a:solidFill>
                  <a:srgbClr val="272525"/>
                </a:solidFill>
                <a:latin typeface="Arimo Bold"/>
                <a:ea typeface="Arimo Bold"/>
                <a:cs typeface="Arimo Bold"/>
                <a:sym typeface="Arimo Bold"/>
              </a:rPr>
              <a:t>2</a:t>
            </a:r>
          </a:p>
        </p:txBody>
      </p:sp>
      <p:sp>
        <p:nvSpPr>
          <p:cNvPr name="TextBox 26" id="26"/>
          <p:cNvSpPr txBox="true"/>
          <p:nvPr/>
        </p:nvSpPr>
        <p:spPr>
          <a:xfrm rot="0">
            <a:off x="2976860" y="5022800"/>
            <a:ext cx="3898552" cy="525512"/>
          </a:xfrm>
          <a:prstGeom prst="rect">
            <a:avLst/>
          </a:prstGeom>
        </p:spPr>
        <p:txBody>
          <a:bodyPr anchor="t" rtlCol="false" tIns="0" lIns="0" bIns="0" rIns="0">
            <a:spAutoFit/>
          </a:bodyPr>
          <a:lstStyle/>
          <a:p>
            <a:pPr algn="l">
              <a:lnSpc>
                <a:spcPts val="3812"/>
              </a:lnSpc>
            </a:pPr>
            <a:r>
              <a:rPr lang="en-US" b="true" sz="3062" spc="-61">
                <a:solidFill>
                  <a:srgbClr val="272525"/>
                </a:solidFill>
                <a:latin typeface="Arimo Bold"/>
                <a:ea typeface="Arimo Bold"/>
                <a:cs typeface="Arimo Bold"/>
                <a:sym typeface="Arimo Bold"/>
              </a:rPr>
              <a:t>Item Features</a:t>
            </a:r>
          </a:p>
        </p:txBody>
      </p:sp>
      <p:sp>
        <p:nvSpPr>
          <p:cNvPr name="TextBox 27" id="27"/>
          <p:cNvSpPr txBox="true"/>
          <p:nvPr/>
        </p:nvSpPr>
        <p:spPr>
          <a:xfrm rot="0">
            <a:off x="2976860" y="5632697"/>
            <a:ext cx="7460902" cy="992981"/>
          </a:xfrm>
          <a:prstGeom prst="rect">
            <a:avLst/>
          </a:prstGeom>
        </p:spPr>
        <p:txBody>
          <a:bodyPr anchor="t" rtlCol="false" tIns="0" lIns="0" bIns="0" rIns="0">
            <a:spAutoFit/>
          </a:bodyPr>
          <a:lstStyle/>
          <a:p>
            <a:pPr algn="l">
              <a:lnSpc>
                <a:spcPts val="3562"/>
              </a:lnSpc>
            </a:pPr>
            <a:r>
              <a:rPr lang="en-US" sz="2187" spc="-45">
                <a:solidFill>
                  <a:srgbClr val="272525"/>
                </a:solidFill>
                <a:latin typeface="Inter"/>
                <a:ea typeface="Inter"/>
                <a:cs typeface="Inter"/>
                <a:sym typeface="Inter"/>
              </a:rPr>
              <a:t>Matches item attributes, such as property type, location, and amenities, to the user's preferences.</a:t>
            </a:r>
          </a:p>
        </p:txBody>
      </p:sp>
      <p:grpSp>
        <p:nvGrpSpPr>
          <p:cNvPr name="Group 28" id="28"/>
          <p:cNvGrpSpPr/>
          <p:nvPr/>
        </p:nvGrpSpPr>
        <p:grpSpPr>
          <a:xfrm rot="0">
            <a:off x="1698277" y="7811541"/>
            <a:ext cx="992237" cy="38100"/>
            <a:chOff x="0" y="0"/>
            <a:chExt cx="1322983" cy="50800"/>
          </a:xfrm>
        </p:grpSpPr>
        <p:sp>
          <p:nvSpPr>
            <p:cNvPr name="Freeform 29" id="29"/>
            <p:cNvSpPr/>
            <p:nvPr/>
          </p:nvSpPr>
          <p:spPr>
            <a:xfrm flipH="false" flipV="false" rot="0">
              <a:off x="0" y="0"/>
              <a:ext cx="1322959" cy="50800"/>
            </a:xfrm>
            <a:custGeom>
              <a:avLst/>
              <a:gdLst/>
              <a:ahLst/>
              <a:cxnLst/>
              <a:rect r="r" b="b" t="t" l="l"/>
              <a:pathLst>
                <a:path h="50800" w="1322959">
                  <a:moveTo>
                    <a:pt x="0" y="25400"/>
                  </a:moveTo>
                  <a:cubicBezTo>
                    <a:pt x="0" y="11430"/>
                    <a:pt x="11430" y="0"/>
                    <a:pt x="25400" y="0"/>
                  </a:cubicBezTo>
                  <a:lnTo>
                    <a:pt x="1297559" y="0"/>
                  </a:lnTo>
                  <a:cubicBezTo>
                    <a:pt x="1311529" y="0"/>
                    <a:pt x="1322959" y="11430"/>
                    <a:pt x="1322959" y="25400"/>
                  </a:cubicBezTo>
                  <a:cubicBezTo>
                    <a:pt x="1322959" y="39370"/>
                    <a:pt x="1311529" y="50800"/>
                    <a:pt x="1297559" y="50800"/>
                  </a:cubicBezTo>
                  <a:lnTo>
                    <a:pt x="25400" y="50800"/>
                  </a:lnTo>
                  <a:cubicBezTo>
                    <a:pt x="11430" y="50800"/>
                    <a:pt x="0" y="39370"/>
                    <a:pt x="0" y="25400"/>
                  </a:cubicBezTo>
                  <a:close/>
                </a:path>
              </a:pathLst>
            </a:custGeom>
            <a:solidFill>
              <a:srgbClr val="C6BDDA"/>
            </a:solidFill>
          </p:spPr>
        </p:sp>
      </p:grpSp>
      <p:grpSp>
        <p:nvGrpSpPr>
          <p:cNvPr name="Group 30" id="30"/>
          <p:cNvGrpSpPr/>
          <p:nvPr/>
        </p:nvGrpSpPr>
        <p:grpSpPr>
          <a:xfrm rot="0">
            <a:off x="1093738" y="7506890"/>
            <a:ext cx="647402" cy="647403"/>
            <a:chOff x="0" y="0"/>
            <a:chExt cx="863203" cy="863203"/>
          </a:xfrm>
        </p:grpSpPr>
        <p:sp>
          <p:nvSpPr>
            <p:cNvPr name="Freeform 31" id="31"/>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E0D7F4"/>
            </a:solidFill>
          </p:spPr>
        </p:sp>
        <p:sp>
          <p:nvSpPr>
            <p:cNvPr name="Freeform 32" id="32"/>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C6BDDA"/>
            </a:solidFill>
          </p:spPr>
        </p:sp>
      </p:grpSp>
      <p:sp>
        <p:nvSpPr>
          <p:cNvPr name="TextBox 33" id="33"/>
          <p:cNvSpPr txBox="true"/>
          <p:nvPr/>
        </p:nvSpPr>
        <p:spPr>
          <a:xfrm rot="0">
            <a:off x="1289596" y="7634734"/>
            <a:ext cx="255538" cy="429666"/>
          </a:xfrm>
          <a:prstGeom prst="rect">
            <a:avLst/>
          </a:prstGeom>
        </p:spPr>
        <p:txBody>
          <a:bodyPr anchor="t" rtlCol="false" tIns="0" lIns="0" bIns="0" rIns="0">
            <a:spAutoFit/>
          </a:bodyPr>
          <a:lstStyle/>
          <a:p>
            <a:pPr algn="ctr">
              <a:lnSpc>
                <a:spcPts val="3625"/>
              </a:lnSpc>
            </a:pPr>
            <a:r>
              <a:rPr lang="en-US" b="true" sz="3625" spc="-73">
                <a:solidFill>
                  <a:srgbClr val="272525"/>
                </a:solidFill>
                <a:latin typeface="Arimo Bold"/>
                <a:ea typeface="Arimo Bold"/>
                <a:cs typeface="Arimo Bold"/>
                <a:sym typeface="Arimo Bold"/>
              </a:rPr>
              <a:t>3</a:t>
            </a:r>
          </a:p>
        </p:txBody>
      </p:sp>
      <p:sp>
        <p:nvSpPr>
          <p:cNvPr name="TextBox 34" id="34"/>
          <p:cNvSpPr txBox="true"/>
          <p:nvPr/>
        </p:nvSpPr>
        <p:spPr>
          <a:xfrm rot="0">
            <a:off x="2976860" y="7438132"/>
            <a:ext cx="5815696" cy="496888"/>
          </a:xfrm>
          <a:prstGeom prst="rect">
            <a:avLst/>
          </a:prstGeom>
        </p:spPr>
        <p:txBody>
          <a:bodyPr anchor="t" rtlCol="false" tIns="0" lIns="0" bIns="0" rIns="0">
            <a:spAutoFit/>
          </a:bodyPr>
          <a:lstStyle/>
          <a:p>
            <a:pPr algn="l">
              <a:lnSpc>
                <a:spcPts val="3812"/>
              </a:lnSpc>
            </a:pPr>
            <a:r>
              <a:rPr lang="en-US" b="true" sz="3062" spc="-61">
                <a:solidFill>
                  <a:srgbClr val="272525"/>
                </a:solidFill>
                <a:latin typeface="Arimo Bold"/>
                <a:ea typeface="Arimo Bold"/>
                <a:cs typeface="Arimo Bold"/>
                <a:sym typeface="Arimo Bold"/>
              </a:rPr>
              <a:t>Personalized Recommendations</a:t>
            </a:r>
          </a:p>
        </p:txBody>
      </p:sp>
      <p:sp>
        <p:nvSpPr>
          <p:cNvPr name="TextBox 35" id="35"/>
          <p:cNvSpPr txBox="true"/>
          <p:nvPr/>
        </p:nvSpPr>
        <p:spPr>
          <a:xfrm rot="0">
            <a:off x="2976860" y="8048030"/>
            <a:ext cx="7460902" cy="992981"/>
          </a:xfrm>
          <a:prstGeom prst="rect">
            <a:avLst/>
          </a:prstGeom>
        </p:spPr>
        <p:txBody>
          <a:bodyPr anchor="t" rtlCol="false" tIns="0" lIns="0" bIns="0" rIns="0">
            <a:spAutoFit/>
          </a:bodyPr>
          <a:lstStyle/>
          <a:p>
            <a:pPr algn="l">
              <a:lnSpc>
                <a:spcPts val="3562"/>
              </a:lnSpc>
            </a:pPr>
            <a:r>
              <a:rPr lang="en-US" sz="2187" spc="-45">
                <a:solidFill>
                  <a:srgbClr val="272525"/>
                </a:solidFill>
                <a:latin typeface="Inter"/>
                <a:ea typeface="Inter"/>
                <a:cs typeface="Inter"/>
                <a:sym typeface="Inter"/>
              </a:rPr>
              <a:t>Provides recommendations based on the user's unique profile and past behaviors.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AF2E9"/>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DFAF7"/>
            </a:solidFill>
          </p:spPr>
        </p:sp>
      </p:grpSp>
      <p:sp>
        <p:nvSpPr>
          <p:cNvPr name="Freeform 6" id="6"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7" id="7"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Freeform 8" id="8" descr="preencoded.png"/>
          <p:cNvSpPr/>
          <p:nvPr/>
        </p:nvSpPr>
        <p:spPr>
          <a:xfrm flipH="false" flipV="false" rot="0">
            <a:off x="11784360" y="3413969"/>
            <a:ext cx="6149131" cy="3458915"/>
          </a:xfrm>
          <a:custGeom>
            <a:avLst/>
            <a:gdLst/>
            <a:ahLst/>
            <a:cxnLst/>
            <a:rect r="r" b="b" t="t" l="l"/>
            <a:pathLst>
              <a:path h="3458915" w="6149131">
                <a:moveTo>
                  <a:pt x="0" y="0"/>
                </a:moveTo>
                <a:lnTo>
                  <a:pt x="6149131" y="0"/>
                </a:lnTo>
                <a:lnTo>
                  <a:pt x="6149131" y="3458915"/>
                </a:lnTo>
                <a:lnTo>
                  <a:pt x="0" y="3458915"/>
                </a:lnTo>
                <a:lnTo>
                  <a:pt x="0" y="0"/>
                </a:lnTo>
                <a:close/>
              </a:path>
            </a:pathLst>
          </a:custGeom>
          <a:blipFill>
            <a:blip r:embed="rId5"/>
            <a:stretch>
              <a:fillRect l="0" t="0" r="0" b="0"/>
            </a:stretch>
          </a:blipFill>
        </p:spPr>
      </p:sp>
      <p:sp>
        <p:nvSpPr>
          <p:cNvPr name="TextBox 9" id="9"/>
          <p:cNvSpPr txBox="true"/>
          <p:nvPr/>
        </p:nvSpPr>
        <p:spPr>
          <a:xfrm rot="0">
            <a:off x="992237" y="905172"/>
            <a:ext cx="8523788" cy="984250"/>
          </a:xfrm>
          <a:prstGeom prst="rect">
            <a:avLst/>
          </a:prstGeom>
        </p:spPr>
        <p:txBody>
          <a:bodyPr anchor="t" rtlCol="false" tIns="0" lIns="0" bIns="0" rIns="0">
            <a:spAutoFit/>
          </a:bodyPr>
          <a:lstStyle/>
          <a:p>
            <a:pPr algn="l">
              <a:lnSpc>
                <a:spcPts val="7625"/>
              </a:lnSpc>
            </a:pPr>
            <a:r>
              <a:rPr lang="en-US" b="true" sz="6124" spc="-122">
                <a:solidFill>
                  <a:srgbClr val="F95F88"/>
                </a:solidFill>
                <a:latin typeface="Arimo Bold"/>
                <a:ea typeface="Arimo Bold"/>
                <a:cs typeface="Arimo Bold"/>
                <a:sym typeface="Arimo Bold"/>
              </a:rPr>
              <a:t>Collaborative Filtering</a:t>
            </a:r>
          </a:p>
        </p:txBody>
      </p:sp>
      <p:grpSp>
        <p:nvGrpSpPr>
          <p:cNvPr name="Group 10" id="10"/>
          <p:cNvGrpSpPr/>
          <p:nvPr/>
        </p:nvGrpSpPr>
        <p:grpSpPr>
          <a:xfrm rot="0">
            <a:off x="1398389" y="2362051"/>
            <a:ext cx="38100" cy="6962477"/>
            <a:chOff x="0" y="0"/>
            <a:chExt cx="50800" cy="9283303"/>
          </a:xfrm>
        </p:grpSpPr>
        <p:sp>
          <p:nvSpPr>
            <p:cNvPr name="Freeform 11" id="11"/>
            <p:cNvSpPr/>
            <p:nvPr/>
          </p:nvSpPr>
          <p:spPr>
            <a:xfrm flipH="false" flipV="false" rot="0">
              <a:off x="0" y="0"/>
              <a:ext cx="50800" cy="9283319"/>
            </a:xfrm>
            <a:custGeom>
              <a:avLst/>
              <a:gdLst/>
              <a:ahLst/>
              <a:cxnLst/>
              <a:rect r="r" b="b" t="t" l="l"/>
              <a:pathLst>
                <a:path h="9283319" w="50800">
                  <a:moveTo>
                    <a:pt x="0" y="25400"/>
                  </a:moveTo>
                  <a:cubicBezTo>
                    <a:pt x="0" y="11430"/>
                    <a:pt x="11430" y="0"/>
                    <a:pt x="25400" y="0"/>
                  </a:cubicBezTo>
                  <a:cubicBezTo>
                    <a:pt x="39370" y="0"/>
                    <a:pt x="50800" y="11430"/>
                    <a:pt x="50800" y="25400"/>
                  </a:cubicBezTo>
                  <a:lnTo>
                    <a:pt x="50800" y="9257919"/>
                  </a:lnTo>
                  <a:cubicBezTo>
                    <a:pt x="50800" y="9271888"/>
                    <a:pt x="39370" y="9283319"/>
                    <a:pt x="25400" y="9283319"/>
                  </a:cubicBezTo>
                  <a:cubicBezTo>
                    <a:pt x="11430" y="9283319"/>
                    <a:pt x="0" y="9271888"/>
                    <a:pt x="0" y="9257919"/>
                  </a:cubicBezTo>
                  <a:close/>
                </a:path>
              </a:pathLst>
            </a:custGeom>
            <a:solidFill>
              <a:srgbClr val="C6BDDA"/>
            </a:solidFill>
          </p:spPr>
        </p:sp>
      </p:grpSp>
      <p:grpSp>
        <p:nvGrpSpPr>
          <p:cNvPr name="Group 12" id="12"/>
          <p:cNvGrpSpPr/>
          <p:nvPr/>
        </p:nvGrpSpPr>
        <p:grpSpPr>
          <a:xfrm rot="0">
            <a:off x="1698277" y="2980879"/>
            <a:ext cx="992237" cy="38100"/>
            <a:chOff x="0" y="0"/>
            <a:chExt cx="1322983" cy="50800"/>
          </a:xfrm>
        </p:grpSpPr>
        <p:sp>
          <p:nvSpPr>
            <p:cNvPr name="Freeform 13" id="13"/>
            <p:cNvSpPr/>
            <p:nvPr/>
          </p:nvSpPr>
          <p:spPr>
            <a:xfrm flipH="false" flipV="false" rot="0">
              <a:off x="0" y="0"/>
              <a:ext cx="1322959" cy="50800"/>
            </a:xfrm>
            <a:custGeom>
              <a:avLst/>
              <a:gdLst/>
              <a:ahLst/>
              <a:cxnLst/>
              <a:rect r="r" b="b" t="t" l="l"/>
              <a:pathLst>
                <a:path h="50800" w="1322959">
                  <a:moveTo>
                    <a:pt x="0" y="25400"/>
                  </a:moveTo>
                  <a:cubicBezTo>
                    <a:pt x="0" y="11430"/>
                    <a:pt x="11430" y="0"/>
                    <a:pt x="25400" y="0"/>
                  </a:cubicBezTo>
                  <a:lnTo>
                    <a:pt x="1297559" y="0"/>
                  </a:lnTo>
                  <a:cubicBezTo>
                    <a:pt x="1311529" y="0"/>
                    <a:pt x="1322959" y="11430"/>
                    <a:pt x="1322959" y="25400"/>
                  </a:cubicBezTo>
                  <a:cubicBezTo>
                    <a:pt x="1322959" y="39370"/>
                    <a:pt x="1311529" y="50800"/>
                    <a:pt x="1297559" y="50800"/>
                  </a:cubicBezTo>
                  <a:lnTo>
                    <a:pt x="25400" y="50800"/>
                  </a:lnTo>
                  <a:cubicBezTo>
                    <a:pt x="11430" y="50800"/>
                    <a:pt x="0" y="39370"/>
                    <a:pt x="0" y="25400"/>
                  </a:cubicBezTo>
                  <a:close/>
                </a:path>
              </a:pathLst>
            </a:custGeom>
            <a:solidFill>
              <a:srgbClr val="C6BDDA"/>
            </a:solidFill>
          </p:spPr>
        </p:sp>
      </p:grpSp>
      <p:grpSp>
        <p:nvGrpSpPr>
          <p:cNvPr name="Group 14" id="14"/>
          <p:cNvGrpSpPr/>
          <p:nvPr/>
        </p:nvGrpSpPr>
        <p:grpSpPr>
          <a:xfrm rot="0">
            <a:off x="1093738" y="2676227"/>
            <a:ext cx="647402" cy="647402"/>
            <a:chOff x="0" y="0"/>
            <a:chExt cx="863203" cy="863203"/>
          </a:xfrm>
        </p:grpSpPr>
        <p:sp>
          <p:nvSpPr>
            <p:cNvPr name="Freeform 15" id="15"/>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E0D7F4"/>
            </a:solidFill>
          </p:spPr>
        </p:sp>
        <p:sp>
          <p:nvSpPr>
            <p:cNvPr name="Freeform 16" id="16"/>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C6BDDA"/>
            </a:solidFill>
          </p:spPr>
        </p:sp>
      </p:grpSp>
      <p:sp>
        <p:nvSpPr>
          <p:cNvPr name="TextBox 17" id="17"/>
          <p:cNvSpPr txBox="true"/>
          <p:nvPr/>
        </p:nvSpPr>
        <p:spPr>
          <a:xfrm rot="0">
            <a:off x="1321891" y="2804071"/>
            <a:ext cx="190946" cy="429666"/>
          </a:xfrm>
          <a:prstGeom prst="rect">
            <a:avLst/>
          </a:prstGeom>
        </p:spPr>
        <p:txBody>
          <a:bodyPr anchor="t" rtlCol="false" tIns="0" lIns="0" bIns="0" rIns="0">
            <a:spAutoFit/>
          </a:bodyPr>
          <a:lstStyle/>
          <a:p>
            <a:pPr algn="ctr">
              <a:lnSpc>
                <a:spcPts val="3625"/>
              </a:lnSpc>
            </a:pPr>
            <a:r>
              <a:rPr lang="en-US" b="true" sz="3625" spc="-73">
                <a:solidFill>
                  <a:srgbClr val="272525"/>
                </a:solidFill>
                <a:latin typeface="Arimo Bold"/>
                <a:ea typeface="Arimo Bold"/>
                <a:cs typeface="Arimo Bold"/>
                <a:sym typeface="Arimo Bold"/>
              </a:rPr>
              <a:t>1</a:t>
            </a:r>
          </a:p>
        </p:txBody>
      </p:sp>
      <p:sp>
        <p:nvSpPr>
          <p:cNvPr name="TextBox 18" id="18"/>
          <p:cNvSpPr txBox="true"/>
          <p:nvPr/>
        </p:nvSpPr>
        <p:spPr>
          <a:xfrm rot="0">
            <a:off x="2976860" y="2607469"/>
            <a:ext cx="3898552" cy="525513"/>
          </a:xfrm>
          <a:prstGeom prst="rect">
            <a:avLst/>
          </a:prstGeom>
        </p:spPr>
        <p:txBody>
          <a:bodyPr anchor="t" rtlCol="false" tIns="0" lIns="0" bIns="0" rIns="0">
            <a:spAutoFit/>
          </a:bodyPr>
          <a:lstStyle/>
          <a:p>
            <a:pPr algn="l">
              <a:lnSpc>
                <a:spcPts val="3812"/>
              </a:lnSpc>
            </a:pPr>
            <a:r>
              <a:rPr lang="en-US" b="true" sz="3062" spc="-61">
                <a:solidFill>
                  <a:srgbClr val="272525"/>
                </a:solidFill>
                <a:latin typeface="Arimo Bold"/>
                <a:ea typeface="Arimo Bold"/>
                <a:cs typeface="Arimo Bold"/>
                <a:sym typeface="Arimo Bold"/>
              </a:rPr>
              <a:t>User-User Similarity</a:t>
            </a:r>
          </a:p>
        </p:txBody>
      </p:sp>
      <p:sp>
        <p:nvSpPr>
          <p:cNvPr name="TextBox 19" id="19"/>
          <p:cNvSpPr txBox="true"/>
          <p:nvPr/>
        </p:nvSpPr>
        <p:spPr>
          <a:xfrm rot="0">
            <a:off x="2976860" y="3217366"/>
            <a:ext cx="7460902" cy="992981"/>
          </a:xfrm>
          <a:prstGeom prst="rect">
            <a:avLst/>
          </a:prstGeom>
        </p:spPr>
        <p:txBody>
          <a:bodyPr anchor="t" rtlCol="false" tIns="0" lIns="0" bIns="0" rIns="0">
            <a:spAutoFit/>
          </a:bodyPr>
          <a:lstStyle/>
          <a:p>
            <a:pPr algn="l">
              <a:lnSpc>
                <a:spcPts val="3562"/>
              </a:lnSpc>
            </a:pPr>
            <a:r>
              <a:rPr lang="en-US" sz="2187" spc="-45">
                <a:solidFill>
                  <a:srgbClr val="272525"/>
                </a:solidFill>
                <a:latin typeface="Inter"/>
                <a:ea typeface="Inter"/>
                <a:cs typeface="Inter"/>
                <a:sym typeface="Inter"/>
              </a:rPr>
              <a:t>Identifies users with similar preferences and recommends items they have liked.</a:t>
            </a:r>
          </a:p>
        </p:txBody>
      </p:sp>
      <p:grpSp>
        <p:nvGrpSpPr>
          <p:cNvPr name="Group 20" id="20"/>
          <p:cNvGrpSpPr/>
          <p:nvPr/>
        </p:nvGrpSpPr>
        <p:grpSpPr>
          <a:xfrm rot="0">
            <a:off x="1698277" y="5396210"/>
            <a:ext cx="992237" cy="38100"/>
            <a:chOff x="0" y="0"/>
            <a:chExt cx="1322983" cy="50800"/>
          </a:xfrm>
        </p:grpSpPr>
        <p:sp>
          <p:nvSpPr>
            <p:cNvPr name="Freeform 21" id="21"/>
            <p:cNvSpPr/>
            <p:nvPr/>
          </p:nvSpPr>
          <p:spPr>
            <a:xfrm flipH="false" flipV="false" rot="0">
              <a:off x="0" y="0"/>
              <a:ext cx="1322959" cy="50800"/>
            </a:xfrm>
            <a:custGeom>
              <a:avLst/>
              <a:gdLst/>
              <a:ahLst/>
              <a:cxnLst/>
              <a:rect r="r" b="b" t="t" l="l"/>
              <a:pathLst>
                <a:path h="50800" w="1322959">
                  <a:moveTo>
                    <a:pt x="0" y="25400"/>
                  </a:moveTo>
                  <a:cubicBezTo>
                    <a:pt x="0" y="11430"/>
                    <a:pt x="11430" y="0"/>
                    <a:pt x="25400" y="0"/>
                  </a:cubicBezTo>
                  <a:lnTo>
                    <a:pt x="1297559" y="0"/>
                  </a:lnTo>
                  <a:cubicBezTo>
                    <a:pt x="1311529" y="0"/>
                    <a:pt x="1322959" y="11430"/>
                    <a:pt x="1322959" y="25400"/>
                  </a:cubicBezTo>
                  <a:cubicBezTo>
                    <a:pt x="1322959" y="39370"/>
                    <a:pt x="1311529" y="50800"/>
                    <a:pt x="1297559" y="50800"/>
                  </a:cubicBezTo>
                  <a:lnTo>
                    <a:pt x="25400" y="50800"/>
                  </a:lnTo>
                  <a:cubicBezTo>
                    <a:pt x="11430" y="50800"/>
                    <a:pt x="0" y="39370"/>
                    <a:pt x="0" y="25400"/>
                  </a:cubicBezTo>
                  <a:close/>
                </a:path>
              </a:pathLst>
            </a:custGeom>
            <a:solidFill>
              <a:srgbClr val="C6BDDA"/>
            </a:solidFill>
          </p:spPr>
        </p:sp>
      </p:grpSp>
      <p:grpSp>
        <p:nvGrpSpPr>
          <p:cNvPr name="Group 22" id="22"/>
          <p:cNvGrpSpPr/>
          <p:nvPr/>
        </p:nvGrpSpPr>
        <p:grpSpPr>
          <a:xfrm rot="0">
            <a:off x="1093738" y="5091559"/>
            <a:ext cx="647402" cy="647403"/>
            <a:chOff x="0" y="0"/>
            <a:chExt cx="863203" cy="863203"/>
          </a:xfrm>
        </p:grpSpPr>
        <p:sp>
          <p:nvSpPr>
            <p:cNvPr name="Freeform 23" id="23"/>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E0D7F4"/>
            </a:solidFill>
          </p:spPr>
        </p:sp>
        <p:sp>
          <p:nvSpPr>
            <p:cNvPr name="Freeform 24" id="24"/>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C6BDDA"/>
            </a:solidFill>
          </p:spPr>
        </p:sp>
      </p:grpSp>
      <p:sp>
        <p:nvSpPr>
          <p:cNvPr name="TextBox 25" id="25"/>
          <p:cNvSpPr txBox="true"/>
          <p:nvPr/>
        </p:nvSpPr>
        <p:spPr>
          <a:xfrm rot="0">
            <a:off x="1289448" y="5219402"/>
            <a:ext cx="255984" cy="429666"/>
          </a:xfrm>
          <a:prstGeom prst="rect">
            <a:avLst/>
          </a:prstGeom>
        </p:spPr>
        <p:txBody>
          <a:bodyPr anchor="t" rtlCol="false" tIns="0" lIns="0" bIns="0" rIns="0">
            <a:spAutoFit/>
          </a:bodyPr>
          <a:lstStyle/>
          <a:p>
            <a:pPr algn="ctr">
              <a:lnSpc>
                <a:spcPts val="3625"/>
              </a:lnSpc>
            </a:pPr>
            <a:r>
              <a:rPr lang="en-US" b="true" sz="3625" spc="-73">
                <a:solidFill>
                  <a:srgbClr val="272525"/>
                </a:solidFill>
                <a:latin typeface="Arimo Bold"/>
                <a:ea typeface="Arimo Bold"/>
                <a:cs typeface="Arimo Bold"/>
                <a:sym typeface="Arimo Bold"/>
              </a:rPr>
              <a:t>2</a:t>
            </a:r>
          </a:p>
        </p:txBody>
      </p:sp>
      <p:sp>
        <p:nvSpPr>
          <p:cNvPr name="TextBox 26" id="26"/>
          <p:cNvSpPr txBox="true"/>
          <p:nvPr/>
        </p:nvSpPr>
        <p:spPr>
          <a:xfrm rot="0">
            <a:off x="2976860" y="5022800"/>
            <a:ext cx="3898552" cy="525512"/>
          </a:xfrm>
          <a:prstGeom prst="rect">
            <a:avLst/>
          </a:prstGeom>
        </p:spPr>
        <p:txBody>
          <a:bodyPr anchor="t" rtlCol="false" tIns="0" lIns="0" bIns="0" rIns="0">
            <a:spAutoFit/>
          </a:bodyPr>
          <a:lstStyle/>
          <a:p>
            <a:pPr algn="l">
              <a:lnSpc>
                <a:spcPts val="3812"/>
              </a:lnSpc>
            </a:pPr>
            <a:r>
              <a:rPr lang="en-US" b="true" sz="3062" spc="-61">
                <a:solidFill>
                  <a:srgbClr val="272525"/>
                </a:solidFill>
                <a:latin typeface="Arimo Bold"/>
                <a:ea typeface="Arimo Bold"/>
                <a:cs typeface="Arimo Bold"/>
                <a:sym typeface="Arimo Bold"/>
              </a:rPr>
              <a:t>Item-Item Similarity</a:t>
            </a:r>
          </a:p>
        </p:txBody>
      </p:sp>
      <p:sp>
        <p:nvSpPr>
          <p:cNvPr name="TextBox 27" id="27"/>
          <p:cNvSpPr txBox="true"/>
          <p:nvPr/>
        </p:nvSpPr>
        <p:spPr>
          <a:xfrm rot="0">
            <a:off x="2976860" y="5632697"/>
            <a:ext cx="7460902" cy="992981"/>
          </a:xfrm>
          <a:prstGeom prst="rect">
            <a:avLst/>
          </a:prstGeom>
        </p:spPr>
        <p:txBody>
          <a:bodyPr anchor="t" rtlCol="false" tIns="0" lIns="0" bIns="0" rIns="0">
            <a:spAutoFit/>
          </a:bodyPr>
          <a:lstStyle/>
          <a:p>
            <a:pPr algn="l">
              <a:lnSpc>
                <a:spcPts val="3562"/>
              </a:lnSpc>
            </a:pPr>
            <a:r>
              <a:rPr lang="en-US" sz="2187" spc="-45">
                <a:solidFill>
                  <a:srgbClr val="272525"/>
                </a:solidFill>
                <a:latin typeface="Inter"/>
                <a:ea typeface="Inter"/>
                <a:cs typeface="Inter"/>
                <a:sym typeface="Inter"/>
              </a:rPr>
              <a:t>Finds items that are often purchased or viewed together and recommends them.</a:t>
            </a:r>
          </a:p>
        </p:txBody>
      </p:sp>
      <p:grpSp>
        <p:nvGrpSpPr>
          <p:cNvPr name="Group 28" id="28"/>
          <p:cNvGrpSpPr/>
          <p:nvPr/>
        </p:nvGrpSpPr>
        <p:grpSpPr>
          <a:xfrm rot="0">
            <a:off x="1698277" y="7811541"/>
            <a:ext cx="992237" cy="38100"/>
            <a:chOff x="0" y="0"/>
            <a:chExt cx="1322983" cy="50800"/>
          </a:xfrm>
        </p:grpSpPr>
        <p:sp>
          <p:nvSpPr>
            <p:cNvPr name="Freeform 29" id="29"/>
            <p:cNvSpPr/>
            <p:nvPr/>
          </p:nvSpPr>
          <p:spPr>
            <a:xfrm flipH="false" flipV="false" rot="0">
              <a:off x="0" y="0"/>
              <a:ext cx="1322959" cy="50800"/>
            </a:xfrm>
            <a:custGeom>
              <a:avLst/>
              <a:gdLst/>
              <a:ahLst/>
              <a:cxnLst/>
              <a:rect r="r" b="b" t="t" l="l"/>
              <a:pathLst>
                <a:path h="50800" w="1322959">
                  <a:moveTo>
                    <a:pt x="0" y="25400"/>
                  </a:moveTo>
                  <a:cubicBezTo>
                    <a:pt x="0" y="11430"/>
                    <a:pt x="11430" y="0"/>
                    <a:pt x="25400" y="0"/>
                  </a:cubicBezTo>
                  <a:lnTo>
                    <a:pt x="1297559" y="0"/>
                  </a:lnTo>
                  <a:cubicBezTo>
                    <a:pt x="1311529" y="0"/>
                    <a:pt x="1322959" y="11430"/>
                    <a:pt x="1322959" y="25400"/>
                  </a:cubicBezTo>
                  <a:cubicBezTo>
                    <a:pt x="1322959" y="39370"/>
                    <a:pt x="1311529" y="50800"/>
                    <a:pt x="1297559" y="50800"/>
                  </a:cubicBezTo>
                  <a:lnTo>
                    <a:pt x="25400" y="50800"/>
                  </a:lnTo>
                  <a:cubicBezTo>
                    <a:pt x="11430" y="50800"/>
                    <a:pt x="0" y="39370"/>
                    <a:pt x="0" y="25400"/>
                  </a:cubicBezTo>
                  <a:close/>
                </a:path>
              </a:pathLst>
            </a:custGeom>
            <a:solidFill>
              <a:srgbClr val="C6BDDA"/>
            </a:solidFill>
          </p:spPr>
        </p:sp>
      </p:grpSp>
      <p:grpSp>
        <p:nvGrpSpPr>
          <p:cNvPr name="Group 30" id="30"/>
          <p:cNvGrpSpPr/>
          <p:nvPr/>
        </p:nvGrpSpPr>
        <p:grpSpPr>
          <a:xfrm rot="0">
            <a:off x="1093738" y="7506890"/>
            <a:ext cx="647402" cy="647403"/>
            <a:chOff x="0" y="0"/>
            <a:chExt cx="863203" cy="863203"/>
          </a:xfrm>
        </p:grpSpPr>
        <p:sp>
          <p:nvSpPr>
            <p:cNvPr name="Freeform 31" id="31"/>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E0D7F4"/>
            </a:solidFill>
          </p:spPr>
        </p:sp>
        <p:sp>
          <p:nvSpPr>
            <p:cNvPr name="Freeform 32" id="32"/>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C6BDDA"/>
            </a:solidFill>
          </p:spPr>
        </p:sp>
      </p:grpSp>
      <p:sp>
        <p:nvSpPr>
          <p:cNvPr name="TextBox 33" id="33"/>
          <p:cNvSpPr txBox="true"/>
          <p:nvPr/>
        </p:nvSpPr>
        <p:spPr>
          <a:xfrm rot="0">
            <a:off x="1289596" y="7634734"/>
            <a:ext cx="255538" cy="429666"/>
          </a:xfrm>
          <a:prstGeom prst="rect">
            <a:avLst/>
          </a:prstGeom>
        </p:spPr>
        <p:txBody>
          <a:bodyPr anchor="t" rtlCol="false" tIns="0" lIns="0" bIns="0" rIns="0">
            <a:spAutoFit/>
          </a:bodyPr>
          <a:lstStyle/>
          <a:p>
            <a:pPr algn="ctr">
              <a:lnSpc>
                <a:spcPts val="3625"/>
              </a:lnSpc>
            </a:pPr>
            <a:r>
              <a:rPr lang="en-US" b="true" sz="3625" spc="-73">
                <a:solidFill>
                  <a:srgbClr val="272525"/>
                </a:solidFill>
                <a:latin typeface="Arimo Bold"/>
                <a:ea typeface="Arimo Bold"/>
                <a:cs typeface="Arimo Bold"/>
                <a:sym typeface="Arimo Bold"/>
              </a:rPr>
              <a:t>3</a:t>
            </a:r>
          </a:p>
        </p:txBody>
      </p:sp>
      <p:sp>
        <p:nvSpPr>
          <p:cNvPr name="TextBox 34" id="34"/>
          <p:cNvSpPr txBox="true"/>
          <p:nvPr/>
        </p:nvSpPr>
        <p:spPr>
          <a:xfrm rot="0">
            <a:off x="2901365" y="7340054"/>
            <a:ext cx="7368410" cy="496888"/>
          </a:xfrm>
          <a:prstGeom prst="rect">
            <a:avLst/>
          </a:prstGeom>
        </p:spPr>
        <p:txBody>
          <a:bodyPr anchor="t" rtlCol="false" tIns="0" lIns="0" bIns="0" rIns="0">
            <a:spAutoFit/>
          </a:bodyPr>
          <a:lstStyle/>
          <a:p>
            <a:pPr algn="l">
              <a:lnSpc>
                <a:spcPts val="3812"/>
              </a:lnSpc>
            </a:pPr>
            <a:r>
              <a:rPr lang="en-US" b="true" sz="3062" spc="-61">
                <a:solidFill>
                  <a:srgbClr val="272525"/>
                </a:solidFill>
                <a:latin typeface="Arimo Bold"/>
                <a:ea typeface="Arimo Bold"/>
                <a:cs typeface="Arimo Bold"/>
                <a:sym typeface="Arimo Bold"/>
              </a:rPr>
              <a:t>Community-Driven Recommendations</a:t>
            </a:r>
          </a:p>
        </p:txBody>
      </p:sp>
      <p:sp>
        <p:nvSpPr>
          <p:cNvPr name="TextBox 35" id="35"/>
          <p:cNvSpPr txBox="true"/>
          <p:nvPr/>
        </p:nvSpPr>
        <p:spPr>
          <a:xfrm rot="0">
            <a:off x="2976860" y="8048030"/>
            <a:ext cx="7460902" cy="992981"/>
          </a:xfrm>
          <a:prstGeom prst="rect">
            <a:avLst/>
          </a:prstGeom>
        </p:spPr>
        <p:txBody>
          <a:bodyPr anchor="t" rtlCol="false" tIns="0" lIns="0" bIns="0" rIns="0">
            <a:spAutoFit/>
          </a:bodyPr>
          <a:lstStyle/>
          <a:p>
            <a:pPr algn="l">
              <a:lnSpc>
                <a:spcPts val="3562"/>
              </a:lnSpc>
            </a:pPr>
            <a:r>
              <a:rPr lang="en-US" sz="2187" spc="-45">
                <a:solidFill>
                  <a:srgbClr val="272525"/>
                </a:solidFill>
                <a:latin typeface="Inter"/>
                <a:ea typeface="Inter"/>
                <a:cs typeface="Inter"/>
                <a:sym typeface="Inter"/>
              </a:rPr>
              <a:t>Leverages the collective preferences of the user community to provide recommendations.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AF2E9"/>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DFAF7"/>
            </a:solidFill>
          </p:spPr>
        </p:sp>
      </p:grpSp>
      <p:sp>
        <p:nvSpPr>
          <p:cNvPr name="Freeform 6" id="6"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7" id="7"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Freeform 8" id="8" descr="preencoded.png"/>
          <p:cNvSpPr/>
          <p:nvPr/>
        </p:nvSpPr>
        <p:spPr>
          <a:xfrm flipH="false" flipV="false" rot="0">
            <a:off x="11747152" y="2161282"/>
            <a:ext cx="6223546" cy="5964288"/>
          </a:xfrm>
          <a:custGeom>
            <a:avLst/>
            <a:gdLst/>
            <a:ahLst/>
            <a:cxnLst/>
            <a:rect r="r" b="b" t="t" l="l"/>
            <a:pathLst>
              <a:path h="5964288" w="6223546">
                <a:moveTo>
                  <a:pt x="0" y="0"/>
                </a:moveTo>
                <a:lnTo>
                  <a:pt x="6223547" y="0"/>
                </a:lnTo>
                <a:lnTo>
                  <a:pt x="6223547" y="5964288"/>
                </a:lnTo>
                <a:lnTo>
                  <a:pt x="0" y="5964288"/>
                </a:lnTo>
                <a:lnTo>
                  <a:pt x="0" y="0"/>
                </a:lnTo>
                <a:close/>
              </a:path>
            </a:pathLst>
          </a:custGeom>
          <a:blipFill>
            <a:blip r:embed="rId5"/>
            <a:stretch>
              <a:fillRect l="0" t="-1" r="0" b="-1"/>
            </a:stretch>
          </a:blipFill>
        </p:spPr>
      </p:sp>
      <p:sp>
        <p:nvSpPr>
          <p:cNvPr name="TextBox 9" id="9"/>
          <p:cNvSpPr txBox="true"/>
          <p:nvPr/>
        </p:nvSpPr>
        <p:spPr>
          <a:xfrm rot="0">
            <a:off x="888057" y="737444"/>
            <a:ext cx="9653885" cy="1801714"/>
          </a:xfrm>
          <a:prstGeom prst="rect">
            <a:avLst/>
          </a:prstGeom>
        </p:spPr>
        <p:txBody>
          <a:bodyPr anchor="t" rtlCol="false" tIns="0" lIns="0" bIns="0" rIns="0">
            <a:spAutoFit/>
          </a:bodyPr>
          <a:lstStyle/>
          <a:p>
            <a:pPr algn="l">
              <a:lnSpc>
                <a:spcPts val="6812"/>
              </a:lnSpc>
            </a:pPr>
            <a:r>
              <a:rPr lang="en-US" b="true" sz="5437" spc="-110">
                <a:solidFill>
                  <a:srgbClr val="F95F88"/>
                </a:solidFill>
                <a:latin typeface="Arimo Bold"/>
                <a:ea typeface="Arimo Bold"/>
                <a:cs typeface="Arimo Bold"/>
                <a:sym typeface="Arimo Bold"/>
              </a:rPr>
              <a:t>Hybrid Recommendation Systems</a:t>
            </a:r>
          </a:p>
        </p:txBody>
      </p:sp>
      <p:grpSp>
        <p:nvGrpSpPr>
          <p:cNvPr name="Group 10" id="10"/>
          <p:cNvGrpSpPr/>
          <p:nvPr/>
        </p:nvGrpSpPr>
        <p:grpSpPr>
          <a:xfrm rot="0">
            <a:off x="883295" y="2914948"/>
            <a:ext cx="4709666" cy="3153966"/>
            <a:chOff x="0" y="0"/>
            <a:chExt cx="6279555" cy="4205288"/>
          </a:xfrm>
        </p:grpSpPr>
        <p:sp>
          <p:nvSpPr>
            <p:cNvPr name="Freeform 11" id="11"/>
            <p:cNvSpPr/>
            <p:nvPr/>
          </p:nvSpPr>
          <p:spPr>
            <a:xfrm flipH="false" flipV="false" rot="0">
              <a:off x="6350" y="6350"/>
              <a:ext cx="6266815" cy="4192651"/>
            </a:xfrm>
            <a:custGeom>
              <a:avLst/>
              <a:gdLst/>
              <a:ahLst/>
              <a:cxnLst/>
              <a:rect r="r" b="b" t="t" l="l"/>
              <a:pathLst>
                <a:path h="4192651" w="6266815">
                  <a:moveTo>
                    <a:pt x="0" y="142113"/>
                  </a:moveTo>
                  <a:cubicBezTo>
                    <a:pt x="0" y="63627"/>
                    <a:pt x="63627" y="0"/>
                    <a:pt x="142240" y="0"/>
                  </a:cubicBezTo>
                  <a:lnTo>
                    <a:pt x="6124575" y="0"/>
                  </a:lnTo>
                  <a:cubicBezTo>
                    <a:pt x="6203188" y="0"/>
                    <a:pt x="6266815" y="63627"/>
                    <a:pt x="6266815" y="142113"/>
                  </a:cubicBezTo>
                  <a:lnTo>
                    <a:pt x="6266815" y="4050538"/>
                  </a:lnTo>
                  <a:cubicBezTo>
                    <a:pt x="6266815" y="4129024"/>
                    <a:pt x="6203188" y="4192651"/>
                    <a:pt x="6124575" y="4192651"/>
                  </a:cubicBezTo>
                  <a:lnTo>
                    <a:pt x="142240" y="4192651"/>
                  </a:lnTo>
                  <a:cubicBezTo>
                    <a:pt x="63627" y="4192651"/>
                    <a:pt x="0" y="4129024"/>
                    <a:pt x="0" y="4050538"/>
                  </a:cubicBezTo>
                  <a:close/>
                </a:path>
              </a:pathLst>
            </a:custGeom>
            <a:solidFill>
              <a:srgbClr val="E0D7F4"/>
            </a:solidFill>
          </p:spPr>
        </p:sp>
        <p:sp>
          <p:nvSpPr>
            <p:cNvPr name="Freeform 12" id="12"/>
            <p:cNvSpPr/>
            <p:nvPr/>
          </p:nvSpPr>
          <p:spPr>
            <a:xfrm flipH="false" flipV="false" rot="0">
              <a:off x="0" y="0"/>
              <a:ext cx="6279515" cy="4205351"/>
            </a:xfrm>
            <a:custGeom>
              <a:avLst/>
              <a:gdLst/>
              <a:ahLst/>
              <a:cxnLst/>
              <a:rect r="r" b="b" t="t" l="l"/>
              <a:pathLst>
                <a:path h="4205351" w="6279515">
                  <a:moveTo>
                    <a:pt x="0" y="148463"/>
                  </a:moveTo>
                  <a:cubicBezTo>
                    <a:pt x="0" y="66421"/>
                    <a:pt x="66548" y="0"/>
                    <a:pt x="148590" y="0"/>
                  </a:cubicBezTo>
                  <a:lnTo>
                    <a:pt x="6130925" y="0"/>
                  </a:lnTo>
                  <a:lnTo>
                    <a:pt x="6130925" y="6350"/>
                  </a:lnTo>
                  <a:lnTo>
                    <a:pt x="6130925" y="0"/>
                  </a:lnTo>
                  <a:cubicBezTo>
                    <a:pt x="6212967" y="0"/>
                    <a:pt x="6279515" y="66421"/>
                    <a:pt x="6279515" y="148463"/>
                  </a:cubicBezTo>
                  <a:lnTo>
                    <a:pt x="6273165" y="148463"/>
                  </a:lnTo>
                  <a:lnTo>
                    <a:pt x="6279515" y="148463"/>
                  </a:lnTo>
                  <a:lnTo>
                    <a:pt x="6279515" y="4056888"/>
                  </a:lnTo>
                  <a:lnTo>
                    <a:pt x="6273165" y="4056888"/>
                  </a:lnTo>
                  <a:lnTo>
                    <a:pt x="6279515" y="4056888"/>
                  </a:lnTo>
                  <a:cubicBezTo>
                    <a:pt x="6279515" y="4138930"/>
                    <a:pt x="6212967" y="4205351"/>
                    <a:pt x="6130925" y="4205351"/>
                  </a:cubicBezTo>
                  <a:lnTo>
                    <a:pt x="6130925" y="4199001"/>
                  </a:lnTo>
                  <a:lnTo>
                    <a:pt x="6130925" y="4205351"/>
                  </a:lnTo>
                  <a:lnTo>
                    <a:pt x="148590" y="4205351"/>
                  </a:lnTo>
                  <a:lnTo>
                    <a:pt x="148590" y="4199001"/>
                  </a:lnTo>
                  <a:lnTo>
                    <a:pt x="148590" y="4205351"/>
                  </a:lnTo>
                  <a:cubicBezTo>
                    <a:pt x="66548" y="4205351"/>
                    <a:pt x="0" y="4138930"/>
                    <a:pt x="0" y="4056888"/>
                  </a:cubicBezTo>
                  <a:lnTo>
                    <a:pt x="0" y="148463"/>
                  </a:lnTo>
                  <a:lnTo>
                    <a:pt x="6350" y="148463"/>
                  </a:lnTo>
                  <a:lnTo>
                    <a:pt x="0" y="148463"/>
                  </a:lnTo>
                  <a:moveTo>
                    <a:pt x="12700" y="148463"/>
                  </a:moveTo>
                  <a:lnTo>
                    <a:pt x="12700" y="4056888"/>
                  </a:lnTo>
                  <a:lnTo>
                    <a:pt x="6350" y="4056888"/>
                  </a:lnTo>
                  <a:lnTo>
                    <a:pt x="12700" y="4056888"/>
                  </a:lnTo>
                  <a:cubicBezTo>
                    <a:pt x="12700" y="4131818"/>
                    <a:pt x="73533" y="4192651"/>
                    <a:pt x="148590" y="4192651"/>
                  </a:cubicBezTo>
                  <a:lnTo>
                    <a:pt x="6130925" y="4192651"/>
                  </a:lnTo>
                  <a:cubicBezTo>
                    <a:pt x="6205982" y="4192651"/>
                    <a:pt x="6266815" y="4131818"/>
                    <a:pt x="6266815" y="4056888"/>
                  </a:cubicBezTo>
                  <a:lnTo>
                    <a:pt x="6266815" y="148463"/>
                  </a:lnTo>
                  <a:cubicBezTo>
                    <a:pt x="6266815" y="73533"/>
                    <a:pt x="6205982" y="12700"/>
                    <a:pt x="6130925" y="12700"/>
                  </a:cubicBezTo>
                  <a:lnTo>
                    <a:pt x="148590" y="12700"/>
                  </a:lnTo>
                  <a:lnTo>
                    <a:pt x="148590" y="6350"/>
                  </a:lnTo>
                  <a:lnTo>
                    <a:pt x="148590" y="12700"/>
                  </a:lnTo>
                  <a:cubicBezTo>
                    <a:pt x="73533" y="12700"/>
                    <a:pt x="12700" y="73533"/>
                    <a:pt x="12700" y="148463"/>
                  </a:cubicBezTo>
                  <a:close/>
                </a:path>
              </a:pathLst>
            </a:custGeom>
            <a:solidFill>
              <a:srgbClr val="C6BDDA"/>
            </a:solidFill>
          </p:spPr>
        </p:sp>
      </p:grpSp>
      <p:sp>
        <p:nvSpPr>
          <p:cNvPr name="TextBox 13" id="13"/>
          <p:cNvSpPr txBox="true"/>
          <p:nvPr/>
        </p:nvSpPr>
        <p:spPr>
          <a:xfrm rot="0">
            <a:off x="1151185" y="3154264"/>
            <a:ext cx="3800029" cy="428625"/>
          </a:xfrm>
          <a:prstGeom prst="rect">
            <a:avLst/>
          </a:prstGeom>
        </p:spPr>
        <p:txBody>
          <a:bodyPr anchor="t" rtlCol="false" tIns="0" lIns="0" bIns="0" rIns="0">
            <a:spAutoFit/>
          </a:bodyPr>
          <a:lstStyle/>
          <a:p>
            <a:pPr algn="l">
              <a:lnSpc>
                <a:spcPts val="3374"/>
              </a:lnSpc>
            </a:pPr>
            <a:r>
              <a:rPr lang="en-US" b="true" sz="2687" spc="-54">
                <a:solidFill>
                  <a:srgbClr val="272525"/>
                </a:solidFill>
                <a:latin typeface="Arimo Bold"/>
                <a:ea typeface="Arimo Bold"/>
                <a:cs typeface="Arimo Bold"/>
                <a:sym typeface="Arimo Bold"/>
              </a:rPr>
              <a:t>Combining Approaches</a:t>
            </a:r>
          </a:p>
        </p:txBody>
      </p:sp>
      <p:sp>
        <p:nvSpPr>
          <p:cNvPr name="TextBox 14" id="14"/>
          <p:cNvSpPr txBox="true"/>
          <p:nvPr/>
        </p:nvSpPr>
        <p:spPr>
          <a:xfrm rot="0">
            <a:off x="1151185" y="3685282"/>
            <a:ext cx="4173885" cy="2115741"/>
          </a:xfrm>
          <a:prstGeom prst="rect">
            <a:avLst/>
          </a:prstGeom>
        </p:spPr>
        <p:txBody>
          <a:bodyPr anchor="t" rtlCol="false" tIns="0" lIns="0" bIns="0" rIns="0">
            <a:spAutoFit/>
          </a:bodyPr>
          <a:lstStyle/>
          <a:p>
            <a:pPr algn="l">
              <a:lnSpc>
                <a:spcPts val="3187"/>
              </a:lnSpc>
            </a:pPr>
            <a:r>
              <a:rPr lang="en-US" sz="1937" spc="-40">
                <a:solidFill>
                  <a:srgbClr val="272525"/>
                </a:solidFill>
                <a:latin typeface="Inter"/>
                <a:ea typeface="Inter"/>
                <a:cs typeface="Inter"/>
                <a:sym typeface="Inter"/>
              </a:rPr>
              <a:t>Hybrid systems use a mix of content-based and collaborative filtering techniques to provide more accurate and diverse recommendations.</a:t>
            </a:r>
          </a:p>
        </p:txBody>
      </p:sp>
      <p:grpSp>
        <p:nvGrpSpPr>
          <p:cNvPr name="Group 15" id="15"/>
          <p:cNvGrpSpPr/>
          <p:nvPr/>
        </p:nvGrpSpPr>
        <p:grpSpPr>
          <a:xfrm rot="0">
            <a:off x="5837039" y="2914948"/>
            <a:ext cx="4709666" cy="3153966"/>
            <a:chOff x="0" y="0"/>
            <a:chExt cx="6279555" cy="4205288"/>
          </a:xfrm>
        </p:grpSpPr>
        <p:sp>
          <p:nvSpPr>
            <p:cNvPr name="Freeform 16" id="16"/>
            <p:cNvSpPr/>
            <p:nvPr/>
          </p:nvSpPr>
          <p:spPr>
            <a:xfrm flipH="false" flipV="false" rot="0">
              <a:off x="6350" y="6350"/>
              <a:ext cx="6266815" cy="4192651"/>
            </a:xfrm>
            <a:custGeom>
              <a:avLst/>
              <a:gdLst/>
              <a:ahLst/>
              <a:cxnLst/>
              <a:rect r="r" b="b" t="t" l="l"/>
              <a:pathLst>
                <a:path h="4192651" w="6266815">
                  <a:moveTo>
                    <a:pt x="0" y="142113"/>
                  </a:moveTo>
                  <a:cubicBezTo>
                    <a:pt x="0" y="63627"/>
                    <a:pt x="63627" y="0"/>
                    <a:pt x="142240" y="0"/>
                  </a:cubicBezTo>
                  <a:lnTo>
                    <a:pt x="6124575" y="0"/>
                  </a:lnTo>
                  <a:cubicBezTo>
                    <a:pt x="6203188" y="0"/>
                    <a:pt x="6266815" y="63627"/>
                    <a:pt x="6266815" y="142113"/>
                  </a:cubicBezTo>
                  <a:lnTo>
                    <a:pt x="6266815" y="4050538"/>
                  </a:lnTo>
                  <a:cubicBezTo>
                    <a:pt x="6266815" y="4129024"/>
                    <a:pt x="6203188" y="4192651"/>
                    <a:pt x="6124575" y="4192651"/>
                  </a:cubicBezTo>
                  <a:lnTo>
                    <a:pt x="142240" y="4192651"/>
                  </a:lnTo>
                  <a:cubicBezTo>
                    <a:pt x="63627" y="4192651"/>
                    <a:pt x="0" y="4129024"/>
                    <a:pt x="0" y="4050538"/>
                  </a:cubicBezTo>
                  <a:close/>
                </a:path>
              </a:pathLst>
            </a:custGeom>
            <a:solidFill>
              <a:srgbClr val="E0D7F4"/>
            </a:solidFill>
          </p:spPr>
        </p:sp>
        <p:sp>
          <p:nvSpPr>
            <p:cNvPr name="Freeform 17" id="17"/>
            <p:cNvSpPr/>
            <p:nvPr/>
          </p:nvSpPr>
          <p:spPr>
            <a:xfrm flipH="false" flipV="false" rot="0">
              <a:off x="0" y="0"/>
              <a:ext cx="6279515" cy="4205351"/>
            </a:xfrm>
            <a:custGeom>
              <a:avLst/>
              <a:gdLst/>
              <a:ahLst/>
              <a:cxnLst/>
              <a:rect r="r" b="b" t="t" l="l"/>
              <a:pathLst>
                <a:path h="4205351" w="6279515">
                  <a:moveTo>
                    <a:pt x="0" y="148463"/>
                  </a:moveTo>
                  <a:cubicBezTo>
                    <a:pt x="0" y="66421"/>
                    <a:pt x="66548" y="0"/>
                    <a:pt x="148590" y="0"/>
                  </a:cubicBezTo>
                  <a:lnTo>
                    <a:pt x="6130925" y="0"/>
                  </a:lnTo>
                  <a:lnTo>
                    <a:pt x="6130925" y="6350"/>
                  </a:lnTo>
                  <a:lnTo>
                    <a:pt x="6130925" y="0"/>
                  </a:lnTo>
                  <a:cubicBezTo>
                    <a:pt x="6212967" y="0"/>
                    <a:pt x="6279515" y="66421"/>
                    <a:pt x="6279515" y="148463"/>
                  </a:cubicBezTo>
                  <a:lnTo>
                    <a:pt x="6273165" y="148463"/>
                  </a:lnTo>
                  <a:lnTo>
                    <a:pt x="6279515" y="148463"/>
                  </a:lnTo>
                  <a:lnTo>
                    <a:pt x="6279515" y="4056888"/>
                  </a:lnTo>
                  <a:lnTo>
                    <a:pt x="6273165" y="4056888"/>
                  </a:lnTo>
                  <a:lnTo>
                    <a:pt x="6279515" y="4056888"/>
                  </a:lnTo>
                  <a:cubicBezTo>
                    <a:pt x="6279515" y="4138930"/>
                    <a:pt x="6212967" y="4205351"/>
                    <a:pt x="6130925" y="4205351"/>
                  </a:cubicBezTo>
                  <a:lnTo>
                    <a:pt x="6130925" y="4199001"/>
                  </a:lnTo>
                  <a:lnTo>
                    <a:pt x="6130925" y="4205351"/>
                  </a:lnTo>
                  <a:lnTo>
                    <a:pt x="148590" y="4205351"/>
                  </a:lnTo>
                  <a:lnTo>
                    <a:pt x="148590" y="4199001"/>
                  </a:lnTo>
                  <a:lnTo>
                    <a:pt x="148590" y="4205351"/>
                  </a:lnTo>
                  <a:cubicBezTo>
                    <a:pt x="66548" y="4205351"/>
                    <a:pt x="0" y="4138930"/>
                    <a:pt x="0" y="4056888"/>
                  </a:cubicBezTo>
                  <a:lnTo>
                    <a:pt x="0" y="148463"/>
                  </a:lnTo>
                  <a:lnTo>
                    <a:pt x="6350" y="148463"/>
                  </a:lnTo>
                  <a:lnTo>
                    <a:pt x="0" y="148463"/>
                  </a:lnTo>
                  <a:moveTo>
                    <a:pt x="12700" y="148463"/>
                  </a:moveTo>
                  <a:lnTo>
                    <a:pt x="12700" y="4056888"/>
                  </a:lnTo>
                  <a:lnTo>
                    <a:pt x="6350" y="4056888"/>
                  </a:lnTo>
                  <a:lnTo>
                    <a:pt x="12700" y="4056888"/>
                  </a:lnTo>
                  <a:cubicBezTo>
                    <a:pt x="12700" y="4131818"/>
                    <a:pt x="73533" y="4192651"/>
                    <a:pt x="148590" y="4192651"/>
                  </a:cubicBezTo>
                  <a:lnTo>
                    <a:pt x="6130925" y="4192651"/>
                  </a:lnTo>
                  <a:cubicBezTo>
                    <a:pt x="6205982" y="4192651"/>
                    <a:pt x="6266815" y="4131818"/>
                    <a:pt x="6266815" y="4056888"/>
                  </a:cubicBezTo>
                  <a:lnTo>
                    <a:pt x="6266815" y="148463"/>
                  </a:lnTo>
                  <a:cubicBezTo>
                    <a:pt x="6266815" y="73533"/>
                    <a:pt x="6205982" y="12700"/>
                    <a:pt x="6130925" y="12700"/>
                  </a:cubicBezTo>
                  <a:lnTo>
                    <a:pt x="148590" y="12700"/>
                  </a:lnTo>
                  <a:lnTo>
                    <a:pt x="148590" y="6350"/>
                  </a:lnTo>
                  <a:lnTo>
                    <a:pt x="148590" y="12700"/>
                  </a:lnTo>
                  <a:cubicBezTo>
                    <a:pt x="73533" y="12700"/>
                    <a:pt x="12700" y="73533"/>
                    <a:pt x="12700" y="148463"/>
                  </a:cubicBezTo>
                  <a:close/>
                </a:path>
              </a:pathLst>
            </a:custGeom>
            <a:solidFill>
              <a:srgbClr val="C6BDDA"/>
            </a:solidFill>
          </p:spPr>
        </p:sp>
      </p:grpSp>
      <p:sp>
        <p:nvSpPr>
          <p:cNvPr name="TextBox 18" id="18"/>
          <p:cNvSpPr txBox="true"/>
          <p:nvPr/>
        </p:nvSpPr>
        <p:spPr>
          <a:xfrm rot="0">
            <a:off x="6104930" y="3154264"/>
            <a:ext cx="3488977" cy="464641"/>
          </a:xfrm>
          <a:prstGeom prst="rect">
            <a:avLst/>
          </a:prstGeom>
        </p:spPr>
        <p:txBody>
          <a:bodyPr anchor="t" rtlCol="false" tIns="0" lIns="0" bIns="0" rIns="0">
            <a:spAutoFit/>
          </a:bodyPr>
          <a:lstStyle/>
          <a:p>
            <a:pPr algn="l">
              <a:lnSpc>
                <a:spcPts val="3374"/>
              </a:lnSpc>
            </a:pPr>
            <a:r>
              <a:rPr lang="en-US" b="true" sz="2687" spc="-54">
                <a:solidFill>
                  <a:srgbClr val="272525"/>
                </a:solidFill>
                <a:latin typeface="Arimo Bold"/>
                <a:ea typeface="Arimo Bold"/>
                <a:cs typeface="Arimo Bold"/>
                <a:sym typeface="Arimo Bold"/>
              </a:rPr>
              <a:t>Leveraging Strengths</a:t>
            </a:r>
          </a:p>
        </p:txBody>
      </p:sp>
      <p:sp>
        <p:nvSpPr>
          <p:cNvPr name="TextBox 19" id="19"/>
          <p:cNvSpPr txBox="true"/>
          <p:nvPr/>
        </p:nvSpPr>
        <p:spPr>
          <a:xfrm rot="0">
            <a:off x="6104930" y="3685282"/>
            <a:ext cx="4173885" cy="1709737"/>
          </a:xfrm>
          <a:prstGeom prst="rect">
            <a:avLst/>
          </a:prstGeom>
        </p:spPr>
        <p:txBody>
          <a:bodyPr anchor="t" rtlCol="false" tIns="0" lIns="0" bIns="0" rIns="0">
            <a:spAutoFit/>
          </a:bodyPr>
          <a:lstStyle/>
          <a:p>
            <a:pPr algn="l">
              <a:lnSpc>
                <a:spcPts val="3187"/>
              </a:lnSpc>
            </a:pPr>
            <a:r>
              <a:rPr lang="en-US" sz="1937" spc="-40">
                <a:solidFill>
                  <a:srgbClr val="272525"/>
                </a:solidFill>
                <a:latin typeface="Inter"/>
                <a:ea typeface="Inter"/>
                <a:cs typeface="Inter"/>
                <a:sym typeface="Inter"/>
              </a:rPr>
              <a:t>The hybrid approach can overcome the limitations of individual recommendation methods and provide better overall performance.</a:t>
            </a:r>
          </a:p>
        </p:txBody>
      </p:sp>
      <p:grpSp>
        <p:nvGrpSpPr>
          <p:cNvPr name="Group 20" id="20"/>
          <p:cNvGrpSpPr/>
          <p:nvPr/>
        </p:nvGrpSpPr>
        <p:grpSpPr>
          <a:xfrm rot="0">
            <a:off x="883295" y="6312991"/>
            <a:ext cx="4709666" cy="3184029"/>
            <a:chOff x="0" y="0"/>
            <a:chExt cx="6279555" cy="4245372"/>
          </a:xfrm>
        </p:grpSpPr>
        <p:sp>
          <p:nvSpPr>
            <p:cNvPr name="Freeform 21" id="21"/>
            <p:cNvSpPr/>
            <p:nvPr/>
          </p:nvSpPr>
          <p:spPr>
            <a:xfrm flipH="false" flipV="false" rot="0">
              <a:off x="6350" y="6350"/>
              <a:ext cx="6266815" cy="4232656"/>
            </a:xfrm>
            <a:custGeom>
              <a:avLst/>
              <a:gdLst/>
              <a:ahLst/>
              <a:cxnLst/>
              <a:rect r="r" b="b" t="t" l="l"/>
              <a:pathLst>
                <a:path h="4232656" w="6266815">
                  <a:moveTo>
                    <a:pt x="0" y="142113"/>
                  </a:moveTo>
                  <a:cubicBezTo>
                    <a:pt x="0" y="63627"/>
                    <a:pt x="63627" y="0"/>
                    <a:pt x="142240" y="0"/>
                  </a:cubicBezTo>
                  <a:lnTo>
                    <a:pt x="6124575" y="0"/>
                  </a:lnTo>
                  <a:cubicBezTo>
                    <a:pt x="6203188" y="0"/>
                    <a:pt x="6266815" y="63627"/>
                    <a:pt x="6266815" y="142113"/>
                  </a:cubicBezTo>
                  <a:lnTo>
                    <a:pt x="6266815" y="4090543"/>
                  </a:lnTo>
                  <a:cubicBezTo>
                    <a:pt x="6266815" y="4169029"/>
                    <a:pt x="6203188" y="4232656"/>
                    <a:pt x="6124575" y="4232656"/>
                  </a:cubicBezTo>
                  <a:lnTo>
                    <a:pt x="142240" y="4232656"/>
                  </a:lnTo>
                  <a:cubicBezTo>
                    <a:pt x="63627" y="4232656"/>
                    <a:pt x="0" y="4169029"/>
                    <a:pt x="0" y="4090543"/>
                  </a:cubicBezTo>
                  <a:close/>
                </a:path>
              </a:pathLst>
            </a:custGeom>
            <a:solidFill>
              <a:srgbClr val="E0D7F4"/>
            </a:solidFill>
          </p:spPr>
        </p:sp>
        <p:sp>
          <p:nvSpPr>
            <p:cNvPr name="Freeform 22" id="22"/>
            <p:cNvSpPr/>
            <p:nvPr/>
          </p:nvSpPr>
          <p:spPr>
            <a:xfrm flipH="false" flipV="false" rot="0">
              <a:off x="0" y="0"/>
              <a:ext cx="6279515" cy="4245356"/>
            </a:xfrm>
            <a:custGeom>
              <a:avLst/>
              <a:gdLst/>
              <a:ahLst/>
              <a:cxnLst/>
              <a:rect r="r" b="b" t="t" l="l"/>
              <a:pathLst>
                <a:path h="4245356" w="6279515">
                  <a:moveTo>
                    <a:pt x="0" y="148463"/>
                  </a:moveTo>
                  <a:cubicBezTo>
                    <a:pt x="0" y="66421"/>
                    <a:pt x="66548" y="0"/>
                    <a:pt x="148590" y="0"/>
                  </a:cubicBezTo>
                  <a:lnTo>
                    <a:pt x="6130925" y="0"/>
                  </a:lnTo>
                  <a:lnTo>
                    <a:pt x="6130925" y="6350"/>
                  </a:lnTo>
                  <a:lnTo>
                    <a:pt x="6130925" y="0"/>
                  </a:lnTo>
                  <a:cubicBezTo>
                    <a:pt x="6212967" y="0"/>
                    <a:pt x="6279515" y="66421"/>
                    <a:pt x="6279515" y="148463"/>
                  </a:cubicBezTo>
                  <a:lnTo>
                    <a:pt x="6273165" y="148463"/>
                  </a:lnTo>
                  <a:lnTo>
                    <a:pt x="6279515" y="148463"/>
                  </a:lnTo>
                  <a:lnTo>
                    <a:pt x="6279515" y="4096893"/>
                  </a:lnTo>
                  <a:lnTo>
                    <a:pt x="6273165" y="4096893"/>
                  </a:lnTo>
                  <a:lnTo>
                    <a:pt x="6279515" y="4096893"/>
                  </a:lnTo>
                  <a:cubicBezTo>
                    <a:pt x="6279515" y="4178935"/>
                    <a:pt x="6212967" y="4245356"/>
                    <a:pt x="6130925" y="4245356"/>
                  </a:cubicBezTo>
                  <a:lnTo>
                    <a:pt x="6130925" y="4239006"/>
                  </a:lnTo>
                  <a:lnTo>
                    <a:pt x="6130925" y="4245356"/>
                  </a:lnTo>
                  <a:lnTo>
                    <a:pt x="148590" y="4245356"/>
                  </a:lnTo>
                  <a:lnTo>
                    <a:pt x="148590" y="4239006"/>
                  </a:lnTo>
                  <a:lnTo>
                    <a:pt x="148590" y="4245356"/>
                  </a:lnTo>
                  <a:cubicBezTo>
                    <a:pt x="66548" y="4245356"/>
                    <a:pt x="0" y="4178935"/>
                    <a:pt x="0" y="4096893"/>
                  </a:cubicBezTo>
                  <a:lnTo>
                    <a:pt x="0" y="148463"/>
                  </a:lnTo>
                  <a:lnTo>
                    <a:pt x="6350" y="148463"/>
                  </a:lnTo>
                  <a:lnTo>
                    <a:pt x="0" y="148463"/>
                  </a:lnTo>
                  <a:moveTo>
                    <a:pt x="12700" y="148463"/>
                  </a:moveTo>
                  <a:lnTo>
                    <a:pt x="12700" y="4096893"/>
                  </a:lnTo>
                  <a:lnTo>
                    <a:pt x="6350" y="4096893"/>
                  </a:lnTo>
                  <a:lnTo>
                    <a:pt x="12700" y="4096893"/>
                  </a:lnTo>
                  <a:cubicBezTo>
                    <a:pt x="12700" y="4171823"/>
                    <a:pt x="73533" y="4232656"/>
                    <a:pt x="148590" y="4232656"/>
                  </a:cubicBezTo>
                  <a:lnTo>
                    <a:pt x="6130925" y="4232656"/>
                  </a:lnTo>
                  <a:cubicBezTo>
                    <a:pt x="6205982" y="4232656"/>
                    <a:pt x="6266815" y="4171823"/>
                    <a:pt x="6266815" y="4096893"/>
                  </a:cubicBezTo>
                  <a:lnTo>
                    <a:pt x="6266815" y="148463"/>
                  </a:lnTo>
                  <a:cubicBezTo>
                    <a:pt x="6266815" y="73533"/>
                    <a:pt x="6205982" y="12700"/>
                    <a:pt x="6130925" y="12700"/>
                  </a:cubicBezTo>
                  <a:lnTo>
                    <a:pt x="148590" y="12700"/>
                  </a:lnTo>
                  <a:lnTo>
                    <a:pt x="148590" y="6350"/>
                  </a:lnTo>
                  <a:lnTo>
                    <a:pt x="148590" y="12700"/>
                  </a:lnTo>
                  <a:cubicBezTo>
                    <a:pt x="73533" y="12700"/>
                    <a:pt x="12700" y="73533"/>
                    <a:pt x="12700" y="148463"/>
                  </a:cubicBezTo>
                  <a:close/>
                </a:path>
              </a:pathLst>
            </a:custGeom>
            <a:solidFill>
              <a:srgbClr val="C6BDDA"/>
            </a:solidFill>
          </p:spPr>
        </p:sp>
      </p:grpSp>
      <p:sp>
        <p:nvSpPr>
          <p:cNvPr name="TextBox 23" id="23"/>
          <p:cNvSpPr txBox="true"/>
          <p:nvPr/>
        </p:nvSpPr>
        <p:spPr>
          <a:xfrm rot="0">
            <a:off x="1151185" y="6552307"/>
            <a:ext cx="4173885" cy="900708"/>
          </a:xfrm>
          <a:prstGeom prst="rect">
            <a:avLst/>
          </a:prstGeom>
        </p:spPr>
        <p:txBody>
          <a:bodyPr anchor="t" rtlCol="false" tIns="0" lIns="0" bIns="0" rIns="0">
            <a:spAutoFit/>
          </a:bodyPr>
          <a:lstStyle/>
          <a:p>
            <a:pPr algn="l">
              <a:lnSpc>
                <a:spcPts val="3374"/>
              </a:lnSpc>
            </a:pPr>
            <a:r>
              <a:rPr lang="en-US" b="true" sz="2687" spc="-54">
                <a:solidFill>
                  <a:srgbClr val="272525"/>
                </a:solidFill>
                <a:latin typeface="Arimo Bold"/>
                <a:ea typeface="Arimo Bold"/>
                <a:cs typeface="Arimo Bold"/>
                <a:sym typeface="Arimo Bold"/>
              </a:rPr>
              <a:t>Flexibility and Customization</a:t>
            </a:r>
          </a:p>
        </p:txBody>
      </p:sp>
      <p:sp>
        <p:nvSpPr>
          <p:cNvPr name="TextBox 24" id="24"/>
          <p:cNvSpPr txBox="true"/>
          <p:nvPr/>
        </p:nvSpPr>
        <p:spPr>
          <a:xfrm rot="0">
            <a:off x="1151185" y="7519393"/>
            <a:ext cx="4173885" cy="1709737"/>
          </a:xfrm>
          <a:prstGeom prst="rect">
            <a:avLst/>
          </a:prstGeom>
        </p:spPr>
        <p:txBody>
          <a:bodyPr anchor="t" rtlCol="false" tIns="0" lIns="0" bIns="0" rIns="0">
            <a:spAutoFit/>
          </a:bodyPr>
          <a:lstStyle/>
          <a:p>
            <a:pPr algn="l">
              <a:lnSpc>
                <a:spcPts val="3187"/>
              </a:lnSpc>
            </a:pPr>
            <a:r>
              <a:rPr lang="en-US" sz="1937" spc="-40">
                <a:solidFill>
                  <a:srgbClr val="272525"/>
                </a:solidFill>
                <a:latin typeface="Inter"/>
                <a:ea typeface="Inter"/>
                <a:cs typeface="Inter"/>
                <a:sym typeface="Inter"/>
              </a:rPr>
              <a:t>Hybrid systems can be tailored to the specific needs and requirements of the business and its users.</a:t>
            </a:r>
          </a:p>
        </p:txBody>
      </p:sp>
      <p:grpSp>
        <p:nvGrpSpPr>
          <p:cNvPr name="Group 25" id="25"/>
          <p:cNvGrpSpPr/>
          <p:nvPr/>
        </p:nvGrpSpPr>
        <p:grpSpPr>
          <a:xfrm rot="0">
            <a:off x="5837039" y="6312991"/>
            <a:ext cx="4709666" cy="3184029"/>
            <a:chOff x="0" y="0"/>
            <a:chExt cx="6279555" cy="4245372"/>
          </a:xfrm>
        </p:grpSpPr>
        <p:sp>
          <p:nvSpPr>
            <p:cNvPr name="Freeform 26" id="26"/>
            <p:cNvSpPr/>
            <p:nvPr/>
          </p:nvSpPr>
          <p:spPr>
            <a:xfrm flipH="false" flipV="false" rot="0">
              <a:off x="6350" y="6350"/>
              <a:ext cx="6266815" cy="4232656"/>
            </a:xfrm>
            <a:custGeom>
              <a:avLst/>
              <a:gdLst/>
              <a:ahLst/>
              <a:cxnLst/>
              <a:rect r="r" b="b" t="t" l="l"/>
              <a:pathLst>
                <a:path h="4232656" w="6266815">
                  <a:moveTo>
                    <a:pt x="0" y="142113"/>
                  </a:moveTo>
                  <a:cubicBezTo>
                    <a:pt x="0" y="63627"/>
                    <a:pt x="63627" y="0"/>
                    <a:pt x="142240" y="0"/>
                  </a:cubicBezTo>
                  <a:lnTo>
                    <a:pt x="6124575" y="0"/>
                  </a:lnTo>
                  <a:cubicBezTo>
                    <a:pt x="6203188" y="0"/>
                    <a:pt x="6266815" y="63627"/>
                    <a:pt x="6266815" y="142113"/>
                  </a:cubicBezTo>
                  <a:lnTo>
                    <a:pt x="6266815" y="4090543"/>
                  </a:lnTo>
                  <a:cubicBezTo>
                    <a:pt x="6266815" y="4169029"/>
                    <a:pt x="6203188" y="4232656"/>
                    <a:pt x="6124575" y="4232656"/>
                  </a:cubicBezTo>
                  <a:lnTo>
                    <a:pt x="142240" y="4232656"/>
                  </a:lnTo>
                  <a:cubicBezTo>
                    <a:pt x="63627" y="4232656"/>
                    <a:pt x="0" y="4169029"/>
                    <a:pt x="0" y="4090543"/>
                  </a:cubicBezTo>
                  <a:close/>
                </a:path>
              </a:pathLst>
            </a:custGeom>
            <a:solidFill>
              <a:srgbClr val="E0D7F4"/>
            </a:solidFill>
          </p:spPr>
        </p:sp>
        <p:sp>
          <p:nvSpPr>
            <p:cNvPr name="Freeform 27" id="27"/>
            <p:cNvSpPr/>
            <p:nvPr/>
          </p:nvSpPr>
          <p:spPr>
            <a:xfrm flipH="false" flipV="false" rot="0">
              <a:off x="0" y="0"/>
              <a:ext cx="6279515" cy="4245356"/>
            </a:xfrm>
            <a:custGeom>
              <a:avLst/>
              <a:gdLst/>
              <a:ahLst/>
              <a:cxnLst/>
              <a:rect r="r" b="b" t="t" l="l"/>
              <a:pathLst>
                <a:path h="4245356" w="6279515">
                  <a:moveTo>
                    <a:pt x="0" y="148463"/>
                  </a:moveTo>
                  <a:cubicBezTo>
                    <a:pt x="0" y="66421"/>
                    <a:pt x="66548" y="0"/>
                    <a:pt x="148590" y="0"/>
                  </a:cubicBezTo>
                  <a:lnTo>
                    <a:pt x="6130925" y="0"/>
                  </a:lnTo>
                  <a:lnTo>
                    <a:pt x="6130925" y="6350"/>
                  </a:lnTo>
                  <a:lnTo>
                    <a:pt x="6130925" y="0"/>
                  </a:lnTo>
                  <a:cubicBezTo>
                    <a:pt x="6212967" y="0"/>
                    <a:pt x="6279515" y="66421"/>
                    <a:pt x="6279515" y="148463"/>
                  </a:cubicBezTo>
                  <a:lnTo>
                    <a:pt x="6273165" y="148463"/>
                  </a:lnTo>
                  <a:lnTo>
                    <a:pt x="6279515" y="148463"/>
                  </a:lnTo>
                  <a:lnTo>
                    <a:pt x="6279515" y="4096893"/>
                  </a:lnTo>
                  <a:lnTo>
                    <a:pt x="6273165" y="4096893"/>
                  </a:lnTo>
                  <a:lnTo>
                    <a:pt x="6279515" y="4096893"/>
                  </a:lnTo>
                  <a:cubicBezTo>
                    <a:pt x="6279515" y="4178935"/>
                    <a:pt x="6212967" y="4245356"/>
                    <a:pt x="6130925" y="4245356"/>
                  </a:cubicBezTo>
                  <a:lnTo>
                    <a:pt x="6130925" y="4239006"/>
                  </a:lnTo>
                  <a:lnTo>
                    <a:pt x="6130925" y="4245356"/>
                  </a:lnTo>
                  <a:lnTo>
                    <a:pt x="148590" y="4245356"/>
                  </a:lnTo>
                  <a:lnTo>
                    <a:pt x="148590" y="4239006"/>
                  </a:lnTo>
                  <a:lnTo>
                    <a:pt x="148590" y="4245356"/>
                  </a:lnTo>
                  <a:cubicBezTo>
                    <a:pt x="66548" y="4245356"/>
                    <a:pt x="0" y="4178935"/>
                    <a:pt x="0" y="4096893"/>
                  </a:cubicBezTo>
                  <a:lnTo>
                    <a:pt x="0" y="148463"/>
                  </a:lnTo>
                  <a:lnTo>
                    <a:pt x="6350" y="148463"/>
                  </a:lnTo>
                  <a:lnTo>
                    <a:pt x="0" y="148463"/>
                  </a:lnTo>
                  <a:moveTo>
                    <a:pt x="12700" y="148463"/>
                  </a:moveTo>
                  <a:lnTo>
                    <a:pt x="12700" y="4096893"/>
                  </a:lnTo>
                  <a:lnTo>
                    <a:pt x="6350" y="4096893"/>
                  </a:lnTo>
                  <a:lnTo>
                    <a:pt x="12700" y="4096893"/>
                  </a:lnTo>
                  <a:cubicBezTo>
                    <a:pt x="12700" y="4171823"/>
                    <a:pt x="73533" y="4232656"/>
                    <a:pt x="148590" y="4232656"/>
                  </a:cubicBezTo>
                  <a:lnTo>
                    <a:pt x="6130925" y="4232656"/>
                  </a:lnTo>
                  <a:cubicBezTo>
                    <a:pt x="6205982" y="4232656"/>
                    <a:pt x="6266815" y="4171823"/>
                    <a:pt x="6266815" y="4096893"/>
                  </a:cubicBezTo>
                  <a:lnTo>
                    <a:pt x="6266815" y="148463"/>
                  </a:lnTo>
                  <a:cubicBezTo>
                    <a:pt x="6266815" y="73533"/>
                    <a:pt x="6205982" y="12700"/>
                    <a:pt x="6130925" y="12700"/>
                  </a:cubicBezTo>
                  <a:lnTo>
                    <a:pt x="148590" y="12700"/>
                  </a:lnTo>
                  <a:lnTo>
                    <a:pt x="148590" y="6350"/>
                  </a:lnTo>
                  <a:lnTo>
                    <a:pt x="148590" y="12700"/>
                  </a:lnTo>
                  <a:cubicBezTo>
                    <a:pt x="73533" y="12700"/>
                    <a:pt x="12700" y="73533"/>
                    <a:pt x="12700" y="148463"/>
                  </a:cubicBezTo>
                  <a:close/>
                </a:path>
              </a:pathLst>
            </a:custGeom>
            <a:solidFill>
              <a:srgbClr val="C6BDDA"/>
            </a:solidFill>
          </p:spPr>
        </p:sp>
      </p:grpSp>
      <p:sp>
        <p:nvSpPr>
          <p:cNvPr name="TextBox 28" id="28"/>
          <p:cNvSpPr txBox="true"/>
          <p:nvPr/>
        </p:nvSpPr>
        <p:spPr>
          <a:xfrm rot="0">
            <a:off x="6104930" y="6552307"/>
            <a:ext cx="3488977" cy="464641"/>
          </a:xfrm>
          <a:prstGeom prst="rect">
            <a:avLst/>
          </a:prstGeom>
        </p:spPr>
        <p:txBody>
          <a:bodyPr anchor="t" rtlCol="false" tIns="0" lIns="0" bIns="0" rIns="0">
            <a:spAutoFit/>
          </a:bodyPr>
          <a:lstStyle/>
          <a:p>
            <a:pPr algn="l">
              <a:lnSpc>
                <a:spcPts val="3374"/>
              </a:lnSpc>
            </a:pPr>
            <a:r>
              <a:rPr lang="en-US" b="true" sz="2687" spc="-54">
                <a:solidFill>
                  <a:srgbClr val="272525"/>
                </a:solidFill>
                <a:latin typeface="Arimo Bold"/>
                <a:ea typeface="Arimo Bold"/>
                <a:cs typeface="Arimo Bold"/>
                <a:sym typeface="Arimo Bold"/>
              </a:rPr>
              <a:t>Improved Accuracy</a:t>
            </a:r>
          </a:p>
        </p:txBody>
      </p:sp>
      <p:sp>
        <p:nvSpPr>
          <p:cNvPr name="TextBox 29" id="29"/>
          <p:cNvSpPr txBox="true"/>
          <p:nvPr/>
        </p:nvSpPr>
        <p:spPr>
          <a:xfrm rot="0">
            <a:off x="6104930" y="7083326"/>
            <a:ext cx="4173885" cy="1709737"/>
          </a:xfrm>
          <a:prstGeom prst="rect">
            <a:avLst/>
          </a:prstGeom>
        </p:spPr>
        <p:txBody>
          <a:bodyPr anchor="t" rtlCol="false" tIns="0" lIns="0" bIns="0" rIns="0">
            <a:spAutoFit/>
          </a:bodyPr>
          <a:lstStyle/>
          <a:p>
            <a:pPr algn="l">
              <a:lnSpc>
                <a:spcPts val="3187"/>
              </a:lnSpc>
            </a:pPr>
            <a:r>
              <a:rPr lang="en-US" sz="1937" spc="-40">
                <a:solidFill>
                  <a:srgbClr val="272525"/>
                </a:solidFill>
                <a:latin typeface="Inter"/>
                <a:ea typeface="Inter"/>
                <a:cs typeface="Inter"/>
                <a:sym typeface="Inter"/>
              </a:rPr>
              <a:t>The combination of different recommendation techniques can lead to more accurate and relevant recommendations.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AF2E9"/>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DFAF7"/>
            </a:solidFill>
          </p:spPr>
        </p:sp>
      </p:grpSp>
      <p:sp>
        <p:nvSpPr>
          <p:cNvPr name="Freeform 6" id="6"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7" id="7"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Freeform 8" id="8" descr="preencoded.png"/>
          <p:cNvSpPr/>
          <p:nvPr/>
        </p:nvSpPr>
        <p:spPr>
          <a:xfrm flipH="false" flipV="false" rot="0">
            <a:off x="11746855" y="3276154"/>
            <a:ext cx="6224141" cy="3734544"/>
          </a:xfrm>
          <a:custGeom>
            <a:avLst/>
            <a:gdLst/>
            <a:ahLst/>
            <a:cxnLst/>
            <a:rect r="r" b="b" t="t" l="l"/>
            <a:pathLst>
              <a:path h="3734544" w="6224141">
                <a:moveTo>
                  <a:pt x="0" y="0"/>
                </a:moveTo>
                <a:lnTo>
                  <a:pt x="6224141" y="0"/>
                </a:lnTo>
                <a:lnTo>
                  <a:pt x="6224141" y="3734544"/>
                </a:lnTo>
                <a:lnTo>
                  <a:pt x="0" y="3734544"/>
                </a:lnTo>
                <a:lnTo>
                  <a:pt x="0" y="0"/>
                </a:lnTo>
                <a:close/>
              </a:path>
            </a:pathLst>
          </a:custGeom>
          <a:blipFill>
            <a:blip r:embed="rId5"/>
            <a:stretch>
              <a:fillRect l="0" t="0" r="0" b="0"/>
            </a:stretch>
          </a:blipFill>
        </p:spPr>
      </p:sp>
      <p:sp>
        <p:nvSpPr>
          <p:cNvPr name="TextBox 9" id="9"/>
          <p:cNvSpPr txBox="true"/>
          <p:nvPr/>
        </p:nvSpPr>
        <p:spPr>
          <a:xfrm rot="0">
            <a:off x="887165" y="735955"/>
            <a:ext cx="9655671" cy="1799928"/>
          </a:xfrm>
          <a:prstGeom prst="rect">
            <a:avLst/>
          </a:prstGeom>
        </p:spPr>
        <p:txBody>
          <a:bodyPr anchor="t" rtlCol="false" tIns="0" lIns="0" bIns="0" rIns="0">
            <a:spAutoFit/>
          </a:bodyPr>
          <a:lstStyle/>
          <a:p>
            <a:pPr algn="l">
              <a:lnSpc>
                <a:spcPts val="6812"/>
              </a:lnSpc>
            </a:pPr>
            <a:r>
              <a:rPr lang="en-US" b="true" sz="5437" spc="-110">
                <a:solidFill>
                  <a:srgbClr val="F95F88"/>
                </a:solidFill>
                <a:latin typeface="Arimo Bold"/>
                <a:ea typeface="Arimo Bold"/>
                <a:cs typeface="Arimo Bold"/>
                <a:sym typeface="Arimo Bold"/>
              </a:rPr>
              <a:t>Airbnb's Recommendation Approach</a:t>
            </a:r>
          </a:p>
        </p:txBody>
      </p:sp>
      <p:sp>
        <p:nvSpPr>
          <p:cNvPr name="Freeform 10" id="10" descr="preencoded.png"/>
          <p:cNvSpPr/>
          <p:nvPr/>
        </p:nvSpPr>
        <p:spPr>
          <a:xfrm flipH="false" flipV="false" rot="0">
            <a:off x="887165" y="2915990"/>
            <a:ext cx="633710" cy="633710"/>
          </a:xfrm>
          <a:custGeom>
            <a:avLst/>
            <a:gdLst/>
            <a:ahLst/>
            <a:cxnLst/>
            <a:rect r="r" b="b" t="t" l="l"/>
            <a:pathLst>
              <a:path h="633710" w="633710">
                <a:moveTo>
                  <a:pt x="0" y="0"/>
                </a:moveTo>
                <a:lnTo>
                  <a:pt x="633710" y="0"/>
                </a:lnTo>
                <a:lnTo>
                  <a:pt x="633710" y="633710"/>
                </a:lnTo>
                <a:lnTo>
                  <a:pt x="0" y="633710"/>
                </a:lnTo>
                <a:lnTo>
                  <a:pt x="0" y="0"/>
                </a:lnTo>
                <a:close/>
              </a:path>
            </a:pathLst>
          </a:custGeom>
          <a:blipFill>
            <a:blip r:embed="rId6"/>
            <a:stretch>
              <a:fillRect l="0" t="0" r="0" b="0"/>
            </a:stretch>
          </a:blipFill>
        </p:spPr>
      </p:sp>
      <p:sp>
        <p:nvSpPr>
          <p:cNvPr name="TextBox 11" id="11"/>
          <p:cNvSpPr txBox="true"/>
          <p:nvPr/>
        </p:nvSpPr>
        <p:spPr>
          <a:xfrm rot="0">
            <a:off x="887165" y="3774579"/>
            <a:ext cx="3485555" cy="464195"/>
          </a:xfrm>
          <a:prstGeom prst="rect">
            <a:avLst/>
          </a:prstGeom>
        </p:spPr>
        <p:txBody>
          <a:bodyPr anchor="t" rtlCol="false" tIns="0" lIns="0" bIns="0" rIns="0">
            <a:spAutoFit/>
          </a:bodyPr>
          <a:lstStyle/>
          <a:p>
            <a:pPr algn="l">
              <a:lnSpc>
                <a:spcPts val="3374"/>
              </a:lnSpc>
            </a:pPr>
            <a:r>
              <a:rPr lang="en-US" b="true" sz="2687" spc="-54">
                <a:solidFill>
                  <a:srgbClr val="272525"/>
                </a:solidFill>
                <a:latin typeface="Arimo Bold"/>
                <a:ea typeface="Arimo Bold"/>
                <a:cs typeface="Arimo Bold"/>
                <a:sym typeface="Arimo Bold"/>
              </a:rPr>
              <a:t>Personalization</a:t>
            </a:r>
          </a:p>
        </p:txBody>
      </p:sp>
      <p:sp>
        <p:nvSpPr>
          <p:cNvPr name="TextBox 12" id="12"/>
          <p:cNvSpPr txBox="true"/>
          <p:nvPr/>
        </p:nvSpPr>
        <p:spPr>
          <a:xfrm rot="0">
            <a:off x="887165" y="4305002"/>
            <a:ext cx="4637782" cy="1301949"/>
          </a:xfrm>
          <a:prstGeom prst="rect">
            <a:avLst/>
          </a:prstGeom>
        </p:spPr>
        <p:txBody>
          <a:bodyPr anchor="t" rtlCol="false" tIns="0" lIns="0" bIns="0" rIns="0">
            <a:spAutoFit/>
          </a:bodyPr>
          <a:lstStyle/>
          <a:p>
            <a:pPr algn="l">
              <a:lnSpc>
                <a:spcPts val="3187"/>
              </a:lnSpc>
            </a:pPr>
            <a:r>
              <a:rPr lang="en-US" sz="1937" spc="-40">
                <a:solidFill>
                  <a:srgbClr val="272525"/>
                </a:solidFill>
                <a:latin typeface="Inter"/>
                <a:ea typeface="Inter"/>
                <a:cs typeface="Inter"/>
                <a:sym typeface="Inter"/>
              </a:rPr>
              <a:t>Airbnb leverages user data and preferences to provide personalized recommendations.</a:t>
            </a:r>
          </a:p>
        </p:txBody>
      </p:sp>
      <p:sp>
        <p:nvSpPr>
          <p:cNvPr name="Freeform 13" id="13" descr="preencoded.png"/>
          <p:cNvSpPr/>
          <p:nvPr/>
        </p:nvSpPr>
        <p:spPr>
          <a:xfrm flipH="false" flipV="false" rot="0">
            <a:off x="5905054" y="2915990"/>
            <a:ext cx="633710" cy="633710"/>
          </a:xfrm>
          <a:custGeom>
            <a:avLst/>
            <a:gdLst/>
            <a:ahLst/>
            <a:cxnLst/>
            <a:rect r="r" b="b" t="t" l="l"/>
            <a:pathLst>
              <a:path h="633710" w="633710">
                <a:moveTo>
                  <a:pt x="0" y="0"/>
                </a:moveTo>
                <a:lnTo>
                  <a:pt x="633710" y="0"/>
                </a:lnTo>
                <a:lnTo>
                  <a:pt x="633710" y="633710"/>
                </a:lnTo>
                <a:lnTo>
                  <a:pt x="0" y="633710"/>
                </a:lnTo>
                <a:lnTo>
                  <a:pt x="0" y="0"/>
                </a:lnTo>
                <a:close/>
              </a:path>
            </a:pathLst>
          </a:custGeom>
          <a:blipFill>
            <a:blip r:embed="rId7"/>
            <a:stretch>
              <a:fillRect l="0" t="0" r="0" b="0"/>
            </a:stretch>
          </a:blipFill>
        </p:spPr>
      </p:sp>
      <p:sp>
        <p:nvSpPr>
          <p:cNvPr name="TextBox 14" id="14"/>
          <p:cNvSpPr txBox="true"/>
          <p:nvPr/>
        </p:nvSpPr>
        <p:spPr>
          <a:xfrm rot="0">
            <a:off x="5905054" y="3774579"/>
            <a:ext cx="4637782" cy="899815"/>
          </a:xfrm>
          <a:prstGeom prst="rect">
            <a:avLst/>
          </a:prstGeom>
        </p:spPr>
        <p:txBody>
          <a:bodyPr anchor="t" rtlCol="false" tIns="0" lIns="0" bIns="0" rIns="0">
            <a:spAutoFit/>
          </a:bodyPr>
          <a:lstStyle/>
          <a:p>
            <a:pPr algn="l">
              <a:lnSpc>
                <a:spcPts val="3374"/>
              </a:lnSpc>
            </a:pPr>
            <a:r>
              <a:rPr lang="en-US" b="true" sz="2687" spc="-54">
                <a:solidFill>
                  <a:srgbClr val="272525"/>
                </a:solidFill>
                <a:latin typeface="Arimo Bold"/>
                <a:ea typeface="Arimo Bold"/>
                <a:cs typeface="Arimo Bold"/>
                <a:sym typeface="Arimo Bold"/>
              </a:rPr>
              <a:t>Destination Recommendations</a:t>
            </a:r>
          </a:p>
        </p:txBody>
      </p:sp>
      <p:sp>
        <p:nvSpPr>
          <p:cNvPr name="TextBox 15" id="15"/>
          <p:cNvSpPr txBox="true"/>
          <p:nvPr/>
        </p:nvSpPr>
        <p:spPr>
          <a:xfrm rot="0">
            <a:off x="5905054" y="4740623"/>
            <a:ext cx="4637782" cy="1301949"/>
          </a:xfrm>
          <a:prstGeom prst="rect">
            <a:avLst/>
          </a:prstGeom>
        </p:spPr>
        <p:txBody>
          <a:bodyPr anchor="t" rtlCol="false" tIns="0" lIns="0" bIns="0" rIns="0">
            <a:spAutoFit/>
          </a:bodyPr>
          <a:lstStyle/>
          <a:p>
            <a:pPr algn="l">
              <a:lnSpc>
                <a:spcPts val="3187"/>
              </a:lnSpc>
            </a:pPr>
            <a:r>
              <a:rPr lang="en-US" sz="1937" spc="-40">
                <a:solidFill>
                  <a:srgbClr val="272525"/>
                </a:solidFill>
                <a:latin typeface="Inter"/>
                <a:ea typeface="Inter"/>
                <a:cs typeface="Inter"/>
                <a:sym typeface="Inter"/>
              </a:rPr>
              <a:t>The system suggests destinations and neighborhoods based on user's travel history and preferences.</a:t>
            </a:r>
          </a:p>
        </p:txBody>
      </p:sp>
      <p:sp>
        <p:nvSpPr>
          <p:cNvPr name="Freeform 16" id="16" descr="preencoded.png"/>
          <p:cNvSpPr/>
          <p:nvPr/>
        </p:nvSpPr>
        <p:spPr>
          <a:xfrm flipH="false" flipV="false" rot="0">
            <a:off x="887165" y="6802934"/>
            <a:ext cx="633710" cy="633710"/>
          </a:xfrm>
          <a:custGeom>
            <a:avLst/>
            <a:gdLst/>
            <a:ahLst/>
            <a:cxnLst/>
            <a:rect r="r" b="b" t="t" l="l"/>
            <a:pathLst>
              <a:path h="633710" w="633710">
                <a:moveTo>
                  <a:pt x="0" y="0"/>
                </a:moveTo>
                <a:lnTo>
                  <a:pt x="633710" y="0"/>
                </a:lnTo>
                <a:lnTo>
                  <a:pt x="633710" y="633710"/>
                </a:lnTo>
                <a:lnTo>
                  <a:pt x="0" y="633710"/>
                </a:lnTo>
                <a:lnTo>
                  <a:pt x="0" y="0"/>
                </a:lnTo>
                <a:close/>
              </a:path>
            </a:pathLst>
          </a:custGeom>
          <a:blipFill>
            <a:blip r:embed="rId8"/>
            <a:stretch>
              <a:fillRect l="0" t="0" r="0" b="0"/>
            </a:stretch>
          </a:blipFill>
        </p:spPr>
      </p:sp>
      <p:sp>
        <p:nvSpPr>
          <p:cNvPr name="TextBox 17" id="17"/>
          <p:cNvSpPr txBox="true"/>
          <p:nvPr/>
        </p:nvSpPr>
        <p:spPr>
          <a:xfrm rot="0">
            <a:off x="887165" y="7661522"/>
            <a:ext cx="4637782" cy="428625"/>
          </a:xfrm>
          <a:prstGeom prst="rect">
            <a:avLst/>
          </a:prstGeom>
        </p:spPr>
        <p:txBody>
          <a:bodyPr anchor="t" rtlCol="false" tIns="0" lIns="0" bIns="0" rIns="0">
            <a:spAutoFit/>
          </a:bodyPr>
          <a:lstStyle/>
          <a:p>
            <a:pPr algn="l">
              <a:lnSpc>
                <a:spcPts val="3374"/>
              </a:lnSpc>
            </a:pPr>
            <a:r>
              <a:rPr lang="en-US" b="true" sz="2687" spc="-54">
                <a:solidFill>
                  <a:srgbClr val="272525"/>
                </a:solidFill>
                <a:latin typeface="Arimo Bold"/>
                <a:ea typeface="Arimo Bold"/>
                <a:cs typeface="Arimo Bold"/>
                <a:sym typeface="Arimo Bold"/>
              </a:rPr>
              <a:t>Property Recommendations</a:t>
            </a:r>
          </a:p>
        </p:txBody>
      </p:sp>
      <p:sp>
        <p:nvSpPr>
          <p:cNvPr name="TextBox 18" id="18"/>
          <p:cNvSpPr txBox="true"/>
          <p:nvPr/>
        </p:nvSpPr>
        <p:spPr>
          <a:xfrm rot="0">
            <a:off x="887165" y="8191946"/>
            <a:ext cx="4637782" cy="1301949"/>
          </a:xfrm>
          <a:prstGeom prst="rect">
            <a:avLst/>
          </a:prstGeom>
        </p:spPr>
        <p:txBody>
          <a:bodyPr anchor="t" rtlCol="false" tIns="0" lIns="0" bIns="0" rIns="0">
            <a:spAutoFit/>
          </a:bodyPr>
          <a:lstStyle/>
          <a:p>
            <a:pPr algn="l">
              <a:lnSpc>
                <a:spcPts val="3187"/>
              </a:lnSpc>
            </a:pPr>
            <a:r>
              <a:rPr lang="en-US" sz="1937" spc="-40">
                <a:solidFill>
                  <a:srgbClr val="272525"/>
                </a:solidFill>
                <a:latin typeface="Inter"/>
                <a:ea typeface="Inter"/>
                <a:cs typeface="Inter"/>
                <a:sym typeface="Inter"/>
              </a:rPr>
              <a:t>Airbnb's recommendations consider property attributes, reviews, and guest preferences.</a:t>
            </a:r>
          </a:p>
        </p:txBody>
      </p:sp>
      <p:sp>
        <p:nvSpPr>
          <p:cNvPr name="Freeform 19" id="19" descr="preencoded.png"/>
          <p:cNvSpPr/>
          <p:nvPr/>
        </p:nvSpPr>
        <p:spPr>
          <a:xfrm flipH="false" flipV="false" rot="0">
            <a:off x="5905054" y="6802934"/>
            <a:ext cx="633710" cy="633710"/>
          </a:xfrm>
          <a:custGeom>
            <a:avLst/>
            <a:gdLst/>
            <a:ahLst/>
            <a:cxnLst/>
            <a:rect r="r" b="b" t="t" l="l"/>
            <a:pathLst>
              <a:path h="633710" w="633710">
                <a:moveTo>
                  <a:pt x="0" y="0"/>
                </a:moveTo>
                <a:lnTo>
                  <a:pt x="633710" y="0"/>
                </a:lnTo>
                <a:lnTo>
                  <a:pt x="633710" y="633710"/>
                </a:lnTo>
                <a:lnTo>
                  <a:pt x="0" y="633710"/>
                </a:lnTo>
                <a:lnTo>
                  <a:pt x="0" y="0"/>
                </a:lnTo>
                <a:close/>
              </a:path>
            </a:pathLst>
          </a:custGeom>
          <a:blipFill>
            <a:blip r:embed="rId9"/>
            <a:stretch>
              <a:fillRect l="0" t="0" r="0" b="0"/>
            </a:stretch>
          </a:blipFill>
        </p:spPr>
      </p:sp>
      <p:sp>
        <p:nvSpPr>
          <p:cNvPr name="TextBox 20" id="20"/>
          <p:cNvSpPr txBox="true"/>
          <p:nvPr/>
        </p:nvSpPr>
        <p:spPr>
          <a:xfrm rot="0">
            <a:off x="5905054" y="7661522"/>
            <a:ext cx="3485555" cy="464195"/>
          </a:xfrm>
          <a:prstGeom prst="rect">
            <a:avLst/>
          </a:prstGeom>
        </p:spPr>
        <p:txBody>
          <a:bodyPr anchor="t" rtlCol="false" tIns="0" lIns="0" bIns="0" rIns="0">
            <a:spAutoFit/>
          </a:bodyPr>
          <a:lstStyle/>
          <a:p>
            <a:pPr algn="l">
              <a:lnSpc>
                <a:spcPts val="3374"/>
              </a:lnSpc>
            </a:pPr>
            <a:r>
              <a:rPr lang="en-US" b="true" sz="2687" spc="-54">
                <a:solidFill>
                  <a:srgbClr val="272525"/>
                </a:solidFill>
                <a:latin typeface="Arimo Bold"/>
                <a:ea typeface="Arimo Bold"/>
                <a:cs typeface="Arimo Bold"/>
                <a:sym typeface="Arimo Bold"/>
              </a:rPr>
              <a:t>AI-Powered</a:t>
            </a:r>
          </a:p>
        </p:txBody>
      </p:sp>
      <p:sp>
        <p:nvSpPr>
          <p:cNvPr name="TextBox 21" id="21"/>
          <p:cNvSpPr txBox="true"/>
          <p:nvPr/>
        </p:nvSpPr>
        <p:spPr>
          <a:xfrm rot="0">
            <a:off x="5905054" y="8191946"/>
            <a:ext cx="4637782" cy="1301949"/>
          </a:xfrm>
          <a:prstGeom prst="rect">
            <a:avLst/>
          </a:prstGeom>
        </p:spPr>
        <p:txBody>
          <a:bodyPr anchor="t" rtlCol="false" tIns="0" lIns="0" bIns="0" rIns="0">
            <a:spAutoFit/>
          </a:bodyPr>
          <a:lstStyle/>
          <a:p>
            <a:pPr algn="l">
              <a:lnSpc>
                <a:spcPts val="3187"/>
              </a:lnSpc>
            </a:pPr>
            <a:r>
              <a:rPr lang="en-US" sz="1937" spc="-40">
                <a:solidFill>
                  <a:srgbClr val="272525"/>
                </a:solidFill>
                <a:latin typeface="Inter"/>
                <a:ea typeface="Inter"/>
                <a:cs typeface="Inter"/>
                <a:sym typeface="Inter"/>
              </a:rPr>
              <a:t>Airbnb's recommendation system leverages advanced machine learning and AI algorithms.</a:t>
            </a: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AF2E9"/>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DFAF7"/>
            </a:solidFill>
          </p:spPr>
        </p:sp>
      </p:grpSp>
      <p:sp>
        <p:nvSpPr>
          <p:cNvPr name="TextBox 6" id="6"/>
          <p:cNvSpPr txBox="true"/>
          <p:nvPr/>
        </p:nvSpPr>
        <p:spPr>
          <a:xfrm rot="0">
            <a:off x="992238" y="2824460"/>
            <a:ext cx="9984513" cy="984250"/>
          </a:xfrm>
          <a:prstGeom prst="rect">
            <a:avLst/>
          </a:prstGeom>
        </p:spPr>
        <p:txBody>
          <a:bodyPr anchor="t" rtlCol="false" tIns="0" lIns="0" bIns="0" rIns="0">
            <a:spAutoFit/>
          </a:bodyPr>
          <a:lstStyle/>
          <a:p>
            <a:pPr algn="l">
              <a:lnSpc>
                <a:spcPts val="7625"/>
              </a:lnSpc>
            </a:pPr>
            <a:r>
              <a:rPr lang="en-US" b="true" sz="6124" spc="-122">
                <a:solidFill>
                  <a:srgbClr val="F95F88"/>
                </a:solidFill>
                <a:latin typeface="Arimo Bold"/>
                <a:ea typeface="Arimo Bold"/>
                <a:cs typeface="Arimo Bold"/>
                <a:sym typeface="Arimo Bold"/>
              </a:rPr>
              <a:t>Data Sources and Features</a:t>
            </a:r>
          </a:p>
        </p:txBody>
      </p:sp>
      <p:sp>
        <p:nvSpPr>
          <p:cNvPr name="TextBox 7" id="7"/>
          <p:cNvSpPr txBox="true"/>
          <p:nvPr/>
        </p:nvSpPr>
        <p:spPr>
          <a:xfrm rot="0">
            <a:off x="992238" y="4526756"/>
            <a:ext cx="3898552" cy="525512"/>
          </a:xfrm>
          <a:prstGeom prst="rect">
            <a:avLst/>
          </a:prstGeom>
        </p:spPr>
        <p:txBody>
          <a:bodyPr anchor="t" rtlCol="false" tIns="0" lIns="0" bIns="0" rIns="0">
            <a:spAutoFit/>
          </a:bodyPr>
          <a:lstStyle/>
          <a:p>
            <a:pPr algn="l">
              <a:lnSpc>
                <a:spcPts val="3812"/>
              </a:lnSpc>
            </a:pPr>
            <a:r>
              <a:rPr lang="en-US" b="true" sz="3062" spc="-61">
                <a:solidFill>
                  <a:srgbClr val="F95F88"/>
                </a:solidFill>
                <a:latin typeface="Arimo Bold"/>
                <a:ea typeface="Arimo Bold"/>
                <a:cs typeface="Arimo Bold"/>
                <a:sym typeface="Arimo Bold"/>
              </a:rPr>
              <a:t>User Data</a:t>
            </a:r>
          </a:p>
        </p:txBody>
      </p:sp>
      <p:sp>
        <p:nvSpPr>
          <p:cNvPr name="TextBox 8" id="8"/>
          <p:cNvSpPr txBox="true"/>
          <p:nvPr/>
        </p:nvSpPr>
        <p:spPr>
          <a:xfrm rot="0">
            <a:off x="992238" y="5250061"/>
            <a:ext cx="4972645" cy="1446610"/>
          </a:xfrm>
          <a:prstGeom prst="rect">
            <a:avLst/>
          </a:prstGeom>
        </p:spPr>
        <p:txBody>
          <a:bodyPr anchor="t" rtlCol="false" tIns="0" lIns="0" bIns="0" rIns="0">
            <a:spAutoFit/>
          </a:bodyPr>
          <a:lstStyle/>
          <a:p>
            <a:pPr algn="l">
              <a:lnSpc>
                <a:spcPts val="3562"/>
              </a:lnSpc>
            </a:pPr>
            <a:r>
              <a:rPr lang="en-US" sz="2187" spc="-45">
                <a:solidFill>
                  <a:srgbClr val="272525"/>
                </a:solidFill>
                <a:latin typeface="Inter"/>
                <a:ea typeface="Inter"/>
                <a:cs typeface="Inter"/>
                <a:sym typeface="Inter"/>
              </a:rPr>
              <a:t>Airbnb collects user profiles, search history, booking data, and reviews to understand user preferences.</a:t>
            </a:r>
          </a:p>
        </p:txBody>
      </p:sp>
      <p:sp>
        <p:nvSpPr>
          <p:cNvPr name="TextBox 9" id="9"/>
          <p:cNvSpPr txBox="true"/>
          <p:nvPr/>
        </p:nvSpPr>
        <p:spPr>
          <a:xfrm rot="0">
            <a:off x="6666160" y="4526756"/>
            <a:ext cx="3898552" cy="525512"/>
          </a:xfrm>
          <a:prstGeom prst="rect">
            <a:avLst/>
          </a:prstGeom>
        </p:spPr>
        <p:txBody>
          <a:bodyPr anchor="t" rtlCol="false" tIns="0" lIns="0" bIns="0" rIns="0">
            <a:spAutoFit/>
          </a:bodyPr>
          <a:lstStyle/>
          <a:p>
            <a:pPr algn="l">
              <a:lnSpc>
                <a:spcPts val="3812"/>
              </a:lnSpc>
            </a:pPr>
            <a:r>
              <a:rPr lang="en-US" b="true" sz="3062" spc="-61">
                <a:solidFill>
                  <a:srgbClr val="F95F88"/>
                </a:solidFill>
                <a:latin typeface="Arimo Bold"/>
                <a:ea typeface="Arimo Bold"/>
                <a:cs typeface="Arimo Bold"/>
                <a:sym typeface="Arimo Bold"/>
              </a:rPr>
              <a:t>Property Data</a:t>
            </a:r>
          </a:p>
        </p:txBody>
      </p:sp>
      <p:sp>
        <p:nvSpPr>
          <p:cNvPr name="TextBox 10" id="10"/>
          <p:cNvSpPr txBox="true"/>
          <p:nvPr/>
        </p:nvSpPr>
        <p:spPr>
          <a:xfrm rot="0">
            <a:off x="6666160" y="5250061"/>
            <a:ext cx="4972645" cy="1446610"/>
          </a:xfrm>
          <a:prstGeom prst="rect">
            <a:avLst/>
          </a:prstGeom>
        </p:spPr>
        <p:txBody>
          <a:bodyPr anchor="t" rtlCol="false" tIns="0" lIns="0" bIns="0" rIns="0">
            <a:spAutoFit/>
          </a:bodyPr>
          <a:lstStyle/>
          <a:p>
            <a:pPr algn="l">
              <a:lnSpc>
                <a:spcPts val="3562"/>
              </a:lnSpc>
            </a:pPr>
            <a:r>
              <a:rPr lang="en-US" sz="2187" spc="-45">
                <a:solidFill>
                  <a:srgbClr val="272525"/>
                </a:solidFill>
                <a:latin typeface="Inter"/>
                <a:ea typeface="Inter"/>
                <a:cs typeface="Inter"/>
                <a:sym typeface="Inter"/>
              </a:rPr>
              <a:t>The system analyzes property details, such as location, amenities, pricing, and ratings, to match user needs.</a:t>
            </a:r>
          </a:p>
        </p:txBody>
      </p:sp>
      <p:sp>
        <p:nvSpPr>
          <p:cNvPr name="TextBox 11" id="11"/>
          <p:cNvSpPr txBox="true"/>
          <p:nvPr/>
        </p:nvSpPr>
        <p:spPr>
          <a:xfrm rot="0">
            <a:off x="12340084" y="4526756"/>
            <a:ext cx="3898552" cy="525512"/>
          </a:xfrm>
          <a:prstGeom prst="rect">
            <a:avLst/>
          </a:prstGeom>
        </p:spPr>
        <p:txBody>
          <a:bodyPr anchor="t" rtlCol="false" tIns="0" lIns="0" bIns="0" rIns="0">
            <a:spAutoFit/>
          </a:bodyPr>
          <a:lstStyle/>
          <a:p>
            <a:pPr algn="l">
              <a:lnSpc>
                <a:spcPts val="3812"/>
              </a:lnSpc>
            </a:pPr>
            <a:r>
              <a:rPr lang="en-US" b="true" sz="3062" spc="-61">
                <a:solidFill>
                  <a:srgbClr val="F95F88"/>
                </a:solidFill>
                <a:latin typeface="Arimo Bold"/>
                <a:ea typeface="Arimo Bold"/>
                <a:cs typeface="Arimo Bold"/>
                <a:sym typeface="Arimo Bold"/>
              </a:rPr>
              <a:t>External Data</a:t>
            </a:r>
          </a:p>
        </p:txBody>
      </p:sp>
      <p:sp>
        <p:nvSpPr>
          <p:cNvPr name="TextBox 12" id="12"/>
          <p:cNvSpPr txBox="true"/>
          <p:nvPr/>
        </p:nvSpPr>
        <p:spPr>
          <a:xfrm rot="0">
            <a:off x="12340084" y="5250061"/>
            <a:ext cx="4972645" cy="1900237"/>
          </a:xfrm>
          <a:prstGeom prst="rect">
            <a:avLst/>
          </a:prstGeom>
        </p:spPr>
        <p:txBody>
          <a:bodyPr anchor="t" rtlCol="false" tIns="0" lIns="0" bIns="0" rIns="0">
            <a:spAutoFit/>
          </a:bodyPr>
          <a:lstStyle/>
          <a:p>
            <a:pPr algn="l">
              <a:lnSpc>
                <a:spcPts val="3562"/>
              </a:lnSpc>
            </a:pPr>
            <a:r>
              <a:rPr lang="en-US" sz="2187" spc="-45">
                <a:solidFill>
                  <a:srgbClr val="272525"/>
                </a:solidFill>
                <a:latin typeface="Inter"/>
                <a:ea typeface="Inter"/>
                <a:cs typeface="Inter"/>
                <a:sym typeface="Inter"/>
              </a:rPr>
              <a:t>Airbnb also leverages third-party data sources, such as weather, events, and local recommendations, to enhance its recommendations.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AF2E9"/>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DFAF7"/>
            </a:solidFill>
          </p:spPr>
        </p:sp>
      </p:grpSp>
      <p:sp>
        <p:nvSpPr>
          <p:cNvPr name="Freeform 6" id="6"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7" id="7"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Freeform 8" id="8" descr="preencoded.png"/>
          <p:cNvSpPr/>
          <p:nvPr/>
        </p:nvSpPr>
        <p:spPr>
          <a:xfrm flipH="false" flipV="false" rot="0">
            <a:off x="11750576" y="3071218"/>
            <a:ext cx="6216849" cy="4144566"/>
          </a:xfrm>
          <a:custGeom>
            <a:avLst/>
            <a:gdLst/>
            <a:ahLst/>
            <a:cxnLst/>
            <a:rect r="r" b="b" t="t" l="l"/>
            <a:pathLst>
              <a:path h="4144566" w="6216849">
                <a:moveTo>
                  <a:pt x="0" y="0"/>
                </a:moveTo>
                <a:lnTo>
                  <a:pt x="6216849" y="0"/>
                </a:lnTo>
                <a:lnTo>
                  <a:pt x="6216849" y="4144566"/>
                </a:lnTo>
                <a:lnTo>
                  <a:pt x="0" y="4144566"/>
                </a:lnTo>
                <a:lnTo>
                  <a:pt x="0" y="0"/>
                </a:lnTo>
                <a:close/>
              </a:path>
            </a:pathLst>
          </a:custGeom>
          <a:blipFill>
            <a:blip r:embed="rId5"/>
            <a:stretch>
              <a:fillRect l="0" t="0" r="0" b="0"/>
            </a:stretch>
          </a:blipFill>
        </p:spPr>
      </p:sp>
      <p:sp>
        <p:nvSpPr>
          <p:cNvPr name="TextBox 9" id="9"/>
          <p:cNvSpPr txBox="true"/>
          <p:nvPr/>
        </p:nvSpPr>
        <p:spPr>
          <a:xfrm rot="0">
            <a:off x="897583" y="925563"/>
            <a:ext cx="9634835" cy="1829693"/>
          </a:xfrm>
          <a:prstGeom prst="rect">
            <a:avLst/>
          </a:prstGeom>
        </p:spPr>
        <p:txBody>
          <a:bodyPr anchor="t" rtlCol="false" tIns="0" lIns="0" bIns="0" rIns="0">
            <a:spAutoFit/>
          </a:bodyPr>
          <a:lstStyle/>
          <a:p>
            <a:pPr algn="l">
              <a:lnSpc>
                <a:spcPts val="6937"/>
              </a:lnSpc>
            </a:pPr>
            <a:r>
              <a:rPr lang="en-US" b="true" sz="5500" spc="-111">
                <a:solidFill>
                  <a:srgbClr val="F95F88"/>
                </a:solidFill>
                <a:latin typeface="Arimo Bold"/>
                <a:ea typeface="Arimo Bold"/>
                <a:cs typeface="Arimo Bold"/>
                <a:sym typeface="Arimo Bold"/>
              </a:rPr>
              <a:t>Personalization and Customization</a:t>
            </a:r>
          </a:p>
        </p:txBody>
      </p:sp>
      <p:sp>
        <p:nvSpPr>
          <p:cNvPr name="Freeform 10" id="10" descr="preencoded.png"/>
          <p:cNvSpPr/>
          <p:nvPr/>
        </p:nvSpPr>
        <p:spPr>
          <a:xfrm flipH="false" flipV="false" rot="0">
            <a:off x="897583" y="3139827"/>
            <a:ext cx="1282304" cy="2051596"/>
          </a:xfrm>
          <a:custGeom>
            <a:avLst/>
            <a:gdLst/>
            <a:ahLst/>
            <a:cxnLst/>
            <a:rect r="r" b="b" t="t" l="l"/>
            <a:pathLst>
              <a:path h="2051596" w="1282304">
                <a:moveTo>
                  <a:pt x="0" y="0"/>
                </a:moveTo>
                <a:lnTo>
                  <a:pt x="1282303" y="0"/>
                </a:lnTo>
                <a:lnTo>
                  <a:pt x="1282303" y="2051597"/>
                </a:lnTo>
                <a:lnTo>
                  <a:pt x="0" y="2051597"/>
                </a:lnTo>
                <a:lnTo>
                  <a:pt x="0" y="0"/>
                </a:lnTo>
                <a:close/>
              </a:path>
            </a:pathLst>
          </a:custGeom>
          <a:blipFill>
            <a:blip r:embed="rId6"/>
            <a:stretch>
              <a:fillRect l="-230" t="0" r="-230" b="0"/>
            </a:stretch>
          </a:blipFill>
        </p:spPr>
      </p:sp>
      <p:sp>
        <p:nvSpPr>
          <p:cNvPr name="TextBox 11" id="11"/>
          <p:cNvSpPr txBox="true"/>
          <p:nvPr/>
        </p:nvSpPr>
        <p:spPr>
          <a:xfrm rot="0">
            <a:off x="2564457" y="3358157"/>
            <a:ext cx="3526334" cy="478780"/>
          </a:xfrm>
          <a:prstGeom prst="rect">
            <a:avLst/>
          </a:prstGeom>
        </p:spPr>
        <p:txBody>
          <a:bodyPr anchor="t" rtlCol="false" tIns="0" lIns="0" bIns="0" rIns="0">
            <a:spAutoFit/>
          </a:bodyPr>
          <a:lstStyle/>
          <a:p>
            <a:pPr algn="l">
              <a:lnSpc>
                <a:spcPts val="3437"/>
              </a:lnSpc>
            </a:pPr>
            <a:r>
              <a:rPr lang="en-US" b="true" sz="2750" spc="-55">
                <a:solidFill>
                  <a:srgbClr val="272525"/>
                </a:solidFill>
                <a:latin typeface="Arimo Bold"/>
                <a:ea typeface="Arimo Bold"/>
                <a:cs typeface="Arimo Bold"/>
                <a:sym typeface="Arimo Bold"/>
              </a:rPr>
              <a:t>User Profiles</a:t>
            </a:r>
          </a:p>
        </p:txBody>
      </p:sp>
      <p:sp>
        <p:nvSpPr>
          <p:cNvPr name="TextBox 12" id="12"/>
          <p:cNvSpPr txBox="true"/>
          <p:nvPr/>
        </p:nvSpPr>
        <p:spPr>
          <a:xfrm rot="0">
            <a:off x="2564457" y="3914477"/>
            <a:ext cx="7967960" cy="896541"/>
          </a:xfrm>
          <a:prstGeom prst="rect">
            <a:avLst/>
          </a:prstGeom>
        </p:spPr>
        <p:txBody>
          <a:bodyPr anchor="t" rtlCol="false" tIns="0" lIns="0" bIns="0" rIns="0">
            <a:spAutoFit/>
          </a:bodyPr>
          <a:lstStyle/>
          <a:p>
            <a:pPr algn="l">
              <a:lnSpc>
                <a:spcPts val="3187"/>
              </a:lnSpc>
            </a:pPr>
            <a:r>
              <a:rPr lang="en-US" sz="2000" spc="-40">
                <a:solidFill>
                  <a:srgbClr val="272525"/>
                </a:solidFill>
                <a:latin typeface="Inter"/>
                <a:ea typeface="Inter"/>
                <a:cs typeface="Inter"/>
                <a:sym typeface="Inter"/>
              </a:rPr>
              <a:t>Airbnb creates detailed user profiles based on their preferences, past bookings, and interactions.</a:t>
            </a:r>
          </a:p>
        </p:txBody>
      </p:sp>
      <p:sp>
        <p:nvSpPr>
          <p:cNvPr name="Freeform 13" id="13" descr="preencoded.png"/>
          <p:cNvSpPr/>
          <p:nvPr/>
        </p:nvSpPr>
        <p:spPr>
          <a:xfrm flipH="false" flipV="false" rot="0">
            <a:off x="897583" y="5191422"/>
            <a:ext cx="1282304" cy="2051596"/>
          </a:xfrm>
          <a:custGeom>
            <a:avLst/>
            <a:gdLst/>
            <a:ahLst/>
            <a:cxnLst/>
            <a:rect r="r" b="b" t="t" l="l"/>
            <a:pathLst>
              <a:path h="2051596" w="1282304">
                <a:moveTo>
                  <a:pt x="0" y="0"/>
                </a:moveTo>
                <a:lnTo>
                  <a:pt x="1282303" y="0"/>
                </a:lnTo>
                <a:lnTo>
                  <a:pt x="1282303" y="2051597"/>
                </a:lnTo>
                <a:lnTo>
                  <a:pt x="0" y="2051597"/>
                </a:lnTo>
                <a:lnTo>
                  <a:pt x="0" y="0"/>
                </a:lnTo>
                <a:close/>
              </a:path>
            </a:pathLst>
          </a:custGeom>
          <a:blipFill>
            <a:blip r:embed="rId7"/>
            <a:stretch>
              <a:fillRect l="-230" t="0" r="-230" b="0"/>
            </a:stretch>
          </a:blipFill>
        </p:spPr>
      </p:sp>
      <p:sp>
        <p:nvSpPr>
          <p:cNvPr name="TextBox 14" id="14"/>
          <p:cNvSpPr txBox="true"/>
          <p:nvPr/>
        </p:nvSpPr>
        <p:spPr>
          <a:xfrm rot="0">
            <a:off x="2564457" y="5409754"/>
            <a:ext cx="3526334" cy="478780"/>
          </a:xfrm>
          <a:prstGeom prst="rect">
            <a:avLst/>
          </a:prstGeom>
        </p:spPr>
        <p:txBody>
          <a:bodyPr anchor="t" rtlCol="false" tIns="0" lIns="0" bIns="0" rIns="0">
            <a:spAutoFit/>
          </a:bodyPr>
          <a:lstStyle/>
          <a:p>
            <a:pPr algn="l">
              <a:lnSpc>
                <a:spcPts val="3437"/>
              </a:lnSpc>
            </a:pPr>
            <a:r>
              <a:rPr lang="en-US" b="true" sz="2750" spc="-55">
                <a:solidFill>
                  <a:srgbClr val="272525"/>
                </a:solidFill>
                <a:latin typeface="Arimo Bold"/>
                <a:ea typeface="Arimo Bold"/>
                <a:cs typeface="Arimo Bold"/>
                <a:sym typeface="Arimo Bold"/>
              </a:rPr>
              <a:t>Real-Time Adaptation</a:t>
            </a:r>
          </a:p>
        </p:txBody>
      </p:sp>
      <p:sp>
        <p:nvSpPr>
          <p:cNvPr name="TextBox 15" id="15"/>
          <p:cNvSpPr txBox="true"/>
          <p:nvPr/>
        </p:nvSpPr>
        <p:spPr>
          <a:xfrm rot="0">
            <a:off x="2564457" y="5966072"/>
            <a:ext cx="7967960" cy="896541"/>
          </a:xfrm>
          <a:prstGeom prst="rect">
            <a:avLst/>
          </a:prstGeom>
        </p:spPr>
        <p:txBody>
          <a:bodyPr anchor="t" rtlCol="false" tIns="0" lIns="0" bIns="0" rIns="0">
            <a:spAutoFit/>
          </a:bodyPr>
          <a:lstStyle/>
          <a:p>
            <a:pPr algn="l">
              <a:lnSpc>
                <a:spcPts val="3187"/>
              </a:lnSpc>
            </a:pPr>
            <a:r>
              <a:rPr lang="en-US" sz="2000" spc="-40">
                <a:solidFill>
                  <a:srgbClr val="272525"/>
                </a:solidFill>
                <a:latin typeface="Inter"/>
                <a:ea typeface="Inter"/>
                <a:cs typeface="Inter"/>
                <a:sym typeface="Inter"/>
              </a:rPr>
              <a:t>The recommendation system adjusts in real-time as users interact with the platform, providing more relevant suggestions.</a:t>
            </a:r>
          </a:p>
        </p:txBody>
      </p:sp>
      <p:sp>
        <p:nvSpPr>
          <p:cNvPr name="Freeform 16" id="16" descr="preencoded.png"/>
          <p:cNvSpPr/>
          <p:nvPr/>
        </p:nvSpPr>
        <p:spPr>
          <a:xfrm flipH="false" flipV="false" rot="0">
            <a:off x="897583" y="7243019"/>
            <a:ext cx="1282304" cy="2051596"/>
          </a:xfrm>
          <a:custGeom>
            <a:avLst/>
            <a:gdLst/>
            <a:ahLst/>
            <a:cxnLst/>
            <a:rect r="r" b="b" t="t" l="l"/>
            <a:pathLst>
              <a:path h="2051596" w="1282304">
                <a:moveTo>
                  <a:pt x="0" y="0"/>
                </a:moveTo>
                <a:lnTo>
                  <a:pt x="1282303" y="0"/>
                </a:lnTo>
                <a:lnTo>
                  <a:pt x="1282303" y="2051596"/>
                </a:lnTo>
                <a:lnTo>
                  <a:pt x="0" y="2051596"/>
                </a:lnTo>
                <a:lnTo>
                  <a:pt x="0" y="0"/>
                </a:lnTo>
                <a:close/>
              </a:path>
            </a:pathLst>
          </a:custGeom>
          <a:blipFill>
            <a:blip r:embed="rId8"/>
            <a:stretch>
              <a:fillRect l="-230" t="0" r="-230" b="0"/>
            </a:stretch>
          </a:blipFill>
        </p:spPr>
      </p:sp>
      <p:sp>
        <p:nvSpPr>
          <p:cNvPr name="TextBox 17" id="17"/>
          <p:cNvSpPr txBox="true"/>
          <p:nvPr/>
        </p:nvSpPr>
        <p:spPr>
          <a:xfrm rot="0">
            <a:off x="2564457" y="7461349"/>
            <a:ext cx="3526334" cy="478780"/>
          </a:xfrm>
          <a:prstGeom prst="rect">
            <a:avLst/>
          </a:prstGeom>
        </p:spPr>
        <p:txBody>
          <a:bodyPr anchor="t" rtlCol="false" tIns="0" lIns="0" bIns="0" rIns="0">
            <a:spAutoFit/>
          </a:bodyPr>
          <a:lstStyle/>
          <a:p>
            <a:pPr algn="l">
              <a:lnSpc>
                <a:spcPts val="3437"/>
              </a:lnSpc>
            </a:pPr>
            <a:r>
              <a:rPr lang="en-US" b="true" sz="2750" spc="-55">
                <a:solidFill>
                  <a:srgbClr val="272525"/>
                </a:solidFill>
                <a:latin typeface="Arimo Bold"/>
                <a:ea typeface="Arimo Bold"/>
                <a:cs typeface="Arimo Bold"/>
                <a:sym typeface="Arimo Bold"/>
              </a:rPr>
              <a:t>Contextual Factors</a:t>
            </a:r>
          </a:p>
        </p:txBody>
      </p:sp>
      <p:sp>
        <p:nvSpPr>
          <p:cNvPr name="TextBox 18" id="18"/>
          <p:cNvSpPr txBox="true"/>
          <p:nvPr/>
        </p:nvSpPr>
        <p:spPr>
          <a:xfrm rot="0">
            <a:off x="2564457" y="8017669"/>
            <a:ext cx="7967960" cy="896541"/>
          </a:xfrm>
          <a:prstGeom prst="rect">
            <a:avLst/>
          </a:prstGeom>
        </p:spPr>
        <p:txBody>
          <a:bodyPr anchor="t" rtlCol="false" tIns="0" lIns="0" bIns="0" rIns="0">
            <a:spAutoFit/>
          </a:bodyPr>
          <a:lstStyle/>
          <a:p>
            <a:pPr algn="l">
              <a:lnSpc>
                <a:spcPts val="3187"/>
              </a:lnSpc>
            </a:pPr>
            <a:r>
              <a:rPr lang="en-US" sz="2000" spc="-40">
                <a:solidFill>
                  <a:srgbClr val="272525"/>
                </a:solidFill>
                <a:latin typeface="Inter"/>
                <a:ea typeface="Inter"/>
                <a:cs typeface="Inter"/>
                <a:sym typeface="Inter"/>
              </a:rPr>
              <a:t>Airbnb's recommendations consider factors like location, dates, group size, and occasion to provide the most suitable options.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DAGWE-5fbOM</dc:identifier>
  <dcterms:modified xsi:type="dcterms:W3CDTF">2011-08-01T06:04:30Z</dcterms:modified>
  <cp:revision>1</cp:revision>
  <dc:title>Airbnbs-Accommodation-Recommendation-System (1).pptx</dc:title>
</cp:coreProperties>
</file>